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9"/>
  </p:notesMasterIdLst>
  <p:handoutMasterIdLst>
    <p:handoutMasterId r:id="rId40"/>
  </p:handoutMasterIdLst>
  <p:sldIdLst>
    <p:sldId id="256" r:id="rId5"/>
    <p:sldId id="257" r:id="rId6"/>
    <p:sldId id="258" r:id="rId7"/>
    <p:sldId id="262" r:id="rId8"/>
    <p:sldId id="273" r:id="rId9"/>
    <p:sldId id="263" r:id="rId10"/>
    <p:sldId id="274" r:id="rId11"/>
    <p:sldId id="264" r:id="rId12"/>
    <p:sldId id="275" r:id="rId13"/>
    <p:sldId id="265" r:id="rId14"/>
    <p:sldId id="276" r:id="rId15"/>
    <p:sldId id="277" r:id="rId16"/>
    <p:sldId id="267" r:id="rId17"/>
    <p:sldId id="279" r:id="rId18"/>
    <p:sldId id="272" r:id="rId19"/>
    <p:sldId id="268" r:id="rId20"/>
    <p:sldId id="309" r:id="rId21"/>
    <p:sldId id="259" r:id="rId22"/>
    <p:sldId id="310" r:id="rId23"/>
    <p:sldId id="311" r:id="rId24"/>
    <p:sldId id="312" r:id="rId25"/>
    <p:sldId id="313" r:id="rId26"/>
    <p:sldId id="315" r:id="rId27"/>
    <p:sldId id="314" r:id="rId28"/>
    <p:sldId id="316" r:id="rId29"/>
    <p:sldId id="260" r:id="rId30"/>
    <p:sldId id="317" r:id="rId31"/>
    <p:sldId id="318" r:id="rId32"/>
    <p:sldId id="319" r:id="rId33"/>
    <p:sldId id="320" r:id="rId34"/>
    <p:sldId id="321" r:id="rId35"/>
    <p:sldId id="322" r:id="rId36"/>
    <p:sldId id="323" r:id="rId37"/>
    <p:sldId id="324" r:id="rId38"/>
  </p:sldIdLst>
  <p:sldSz cx="12192000" cy="6858000"/>
  <p:notesSz cx="6858000" cy="9144000"/>
  <p:embeddedFontLst>
    <p:embeddedFont>
      <p:font typeface="Gotham Light" charset="0"/>
      <p:regular r:id="rId41"/>
      <p:italic r:id="rId42"/>
    </p:embeddedFont>
    <p:embeddedFont>
      <p:font typeface="Gotham Medium"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746"/>
    <a:srgbClr val="996F56"/>
    <a:srgbClr val="212322"/>
    <a:srgbClr val="FBE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94595" autoAdjust="0"/>
  </p:normalViewPr>
  <p:slideViewPr>
    <p:cSldViewPr snapToGrid="0">
      <p:cViewPr varScale="1">
        <p:scale>
          <a:sx n="78" d="100"/>
          <a:sy n="78" d="100"/>
        </p:scale>
        <p:origin x="1114"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04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414DEC-A5DC-9117-E36A-7E9FD99B37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F7C833-E46F-69F6-AAEC-F371422A4F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0D7675-7CDD-4489-BE2C-8430BFE31FF1}" type="datetimeFigureOut">
              <a:rPr lang="en-US" smtClean="0"/>
              <a:t>2/6/2026</a:t>
            </a:fld>
            <a:endParaRPr lang="en-US"/>
          </a:p>
        </p:txBody>
      </p:sp>
      <p:sp>
        <p:nvSpPr>
          <p:cNvPr id="4" name="Footer Placeholder 3">
            <a:extLst>
              <a:ext uri="{FF2B5EF4-FFF2-40B4-BE49-F238E27FC236}">
                <a16:creationId xmlns:a16="http://schemas.microsoft.com/office/drawing/2014/main" id="{7191ACF0-C446-0C41-CAD0-B3EF7AF70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BE7BC9-F461-FF74-02BD-34B7C3182D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678476-2C9D-4A2E-AA87-8D09776D5917}" type="slidenum">
              <a:rPr lang="en-US" smtClean="0"/>
              <a:t>‹#›</a:t>
            </a:fld>
            <a:endParaRPr lang="en-US"/>
          </a:p>
        </p:txBody>
      </p:sp>
    </p:spTree>
    <p:extLst>
      <p:ext uri="{BB962C8B-B14F-4D97-AF65-F5344CB8AC3E}">
        <p14:creationId xmlns:p14="http://schemas.microsoft.com/office/powerpoint/2010/main" val="166422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6C319-82A2-4FC8-9488-5B403704D322}"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41A14-E590-4D7E-BBFA-F1A69756E20F}" type="slidenum">
              <a:rPr lang="en-US" smtClean="0"/>
              <a:t>‹#›</a:t>
            </a:fld>
            <a:endParaRPr lang="en-US"/>
          </a:p>
        </p:txBody>
      </p:sp>
    </p:spTree>
    <p:extLst>
      <p:ext uri="{BB962C8B-B14F-4D97-AF65-F5344CB8AC3E}">
        <p14:creationId xmlns:p14="http://schemas.microsoft.com/office/powerpoint/2010/main" val="73124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6D5112C0-A876-22B3-B731-B5CF8C503D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44120" y="447167"/>
            <a:ext cx="5103759" cy="2834288"/>
          </a:xfrm>
          <a:prstGeom prst="rect">
            <a:avLst/>
          </a:prstGeom>
          <a:effectLst>
            <a:glow rad="1905000">
              <a:schemeClr val="bg1">
                <a:alpha val="86000"/>
              </a:schemeClr>
            </a:glow>
          </a:effectLst>
        </p:spPr>
      </p:pic>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702275" y="3343773"/>
            <a:ext cx="10787448" cy="1431697"/>
          </a:xfrm>
          <a:solidFill>
            <a:schemeClr val="bg1">
              <a:alpha val="95000"/>
            </a:schemeClr>
          </a:solidFill>
        </p:spPr>
        <p:txBody>
          <a:bodyPr anchor="ctr">
            <a:normAutofit/>
          </a:bodyPr>
          <a:lstStyle>
            <a:lvl1pPr algn="ctr">
              <a:lnSpc>
                <a:spcPct val="100000"/>
              </a:lnSpc>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702275" y="4775471"/>
            <a:ext cx="10787448" cy="1106346"/>
          </a:xfrm>
          <a:solidFill>
            <a:schemeClr val="tx1">
              <a:alpha val="90000"/>
            </a:schemeClr>
          </a:solidFill>
        </p:spPr>
        <p:txBody>
          <a:bodyPr anchor="ctr">
            <a:normAutofit/>
          </a:bodyPr>
          <a:lstStyle>
            <a:lvl1pPr marL="0" indent="0" algn="ctr">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Tree>
    <p:extLst>
      <p:ext uri="{BB962C8B-B14F-4D97-AF65-F5344CB8AC3E}">
        <p14:creationId xmlns:p14="http://schemas.microsoft.com/office/powerpoint/2010/main" val="2225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C7A6816-C6A8-8F02-05E8-790ABCCE56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08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370940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8481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5D35620-1C2C-AB97-DB76-EA9D17A9402C}"/>
              </a:ext>
            </a:extLst>
          </p:cNvPr>
          <p:cNvSpPr/>
          <p:nvPr userDrawn="1"/>
        </p:nvSpPr>
        <p:spPr>
          <a:xfrm>
            <a:off x="0" y="0"/>
            <a:ext cx="12192000" cy="2446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person writing on a paper&#10;&#10;Description automatically generated with low confidence">
            <a:extLst>
              <a:ext uri="{FF2B5EF4-FFF2-40B4-BE49-F238E27FC236}">
                <a16:creationId xmlns:a16="http://schemas.microsoft.com/office/drawing/2014/main" id="{C9767316-27A8-8513-EAA4-5C1A18969532}"/>
              </a:ext>
            </a:extLst>
          </p:cNvPr>
          <p:cNvPicPr>
            <a:picLocks noChangeAspect="1"/>
          </p:cNvPicPr>
          <p:nvPr userDrawn="1"/>
        </p:nvPicPr>
        <p:blipFill rotWithShape="1">
          <a:blip r:embed="rId2" cstate="screen">
            <a:alphaModFix amt="44000"/>
            <a:extLst>
              <a:ext uri="{BEBA8EAE-BF5A-486C-A8C5-ECC9F3942E4B}">
                <a14:imgProps xmlns:a14="http://schemas.microsoft.com/office/drawing/2010/main">
                  <a14:imgLayer r:embed="rId3">
                    <a14:imgEffect>
                      <a14:saturation sat="91000"/>
                    </a14:imgEffect>
                  </a14:imgLayer>
                </a14:imgProps>
              </a:ext>
              <a:ext uri="{28A0092B-C50C-407E-A947-70E740481C1C}">
                <a14:useLocalDpi xmlns:a14="http://schemas.microsoft.com/office/drawing/2010/main"/>
              </a:ext>
            </a:extLst>
          </a:blip>
          <a:srcRect t="18625"/>
          <a:stretch/>
        </p:blipFill>
        <p:spPr>
          <a:xfrm>
            <a:off x="0" y="-1"/>
            <a:ext cx="12192000" cy="2446337"/>
          </a:xfrm>
          <a:prstGeom prst="rect">
            <a:avLst/>
          </a:prstGeom>
          <a:effectLst/>
        </p:spPr>
      </p:pic>
      <p:sp>
        <p:nvSpPr>
          <p:cNvPr id="16" name="Rectangle 15">
            <a:extLst>
              <a:ext uri="{FF2B5EF4-FFF2-40B4-BE49-F238E27FC236}">
                <a16:creationId xmlns:a16="http://schemas.microsoft.com/office/drawing/2014/main" id="{839D6F15-E191-5465-CE5A-C062FB7B9F34}"/>
              </a:ext>
            </a:extLst>
          </p:cNvPr>
          <p:cNvSpPr/>
          <p:nvPr userDrawn="1"/>
        </p:nvSpPr>
        <p:spPr>
          <a:xfrm>
            <a:off x="716691" y="510302"/>
            <a:ext cx="3793525" cy="5762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5DE8263-0A53-8D84-DE53-30D01C92472B}"/>
              </a:ext>
            </a:extLst>
          </p:cNvPr>
          <p:cNvSpPr>
            <a:spLocks noGrp="1"/>
          </p:cNvSpPr>
          <p:nvPr>
            <p:ph type="title"/>
          </p:nvPr>
        </p:nvSpPr>
        <p:spPr>
          <a:xfrm>
            <a:off x="875269" y="710047"/>
            <a:ext cx="3498850" cy="2049697"/>
          </a:xfrm>
        </p:spPr>
        <p:txBody>
          <a:bodyPr/>
          <a:lstStyle>
            <a:lvl1pPr>
              <a:defRPr sz="4000">
                <a:solidFill>
                  <a:schemeClr val="bg1"/>
                </a:solidFill>
              </a:defRPr>
            </a:lvl1pPr>
          </a:lstStyle>
          <a:p>
            <a:r>
              <a:rPr lang="en-US" dirty="0"/>
              <a:t>Click to edit Master title style</a:t>
            </a:r>
          </a:p>
        </p:txBody>
      </p:sp>
      <p:sp>
        <p:nvSpPr>
          <p:cNvPr id="13" name="Content Placeholder 12">
            <a:extLst>
              <a:ext uri="{FF2B5EF4-FFF2-40B4-BE49-F238E27FC236}">
                <a16:creationId xmlns:a16="http://schemas.microsoft.com/office/drawing/2014/main" id="{35438DCB-65CB-39B1-466E-55D10C5DE1AA}"/>
              </a:ext>
            </a:extLst>
          </p:cNvPr>
          <p:cNvSpPr>
            <a:spLocks noGrp="1"/>
          </p:cNvSpPr>
          <p:nvPr>
            <p:ph sz="quarter" idx="51"/>
          </p:nvPr>
        </p:nvSpPr>
        <p:spPr>
          <a:xfrm>
            <a:off x="875270" y="2759744"/>
            <a:ext cx="3498850" cy="3295067"/>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7">
            <a:extLst>
              <a:ext uri="{FF2B5EF4-FFF2-40B4-BE49-F238E27FC236}">
                <a16:creationId xmlns:a16="http://schemas.microsoft.com/office/drawing/2014/main" id="{4642F76E-153B-21FC-D448-AF945349F672}"/>
              </a:ext>
            </a:extLst>
          </p:cNvPr>
          <p:cNvSpPr>
            <a:spLocks noGrp="1"/>
          </p:cNvSpPr>
          <p:nvPr>
            <p:ph sz="quarter" idx="52"/>
          </p:nvPr>
        </p:nvSpPr>
        <p:spPr>
          <a:xfrm>
            <a:off x="4753834" y="2759744"/>
            <a:ext cx="6721475" cy="3295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Rectangle 44">
            <a:extLst>
              <a:ext uri="{FF2B5EF4-FFF2-40B4-BE49-F238E27FC236}">
                <a16:creationId xmlns:a16="http://schemas.microsoft.com/office/drawing/2014/main" id="{32F33A92-53F1-604D-6BB6-2C7B02BED876}"/>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A8233006-8169-AE3A-ECD3-69FB6A1F5E6E}"/>
              </a:ext>
            </a:extLst>
          </p:cNvPr>
          <p:cNvCxnSpPr>
            <a:cxnSpLocks/>
          </p:cNvCxnSpPr>
          <p:nvPr userDrawn="1"/>
        </p:nvCxnSpPr>
        <p:spPr>
          <a:xfrm>
            <a:off x="8175101"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907D719B-BCE6-DE95-D830-E7E5A8D2D2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18728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1AAF5-20B0-A826-105B-DFF1ED741663}"/>
              </a:ext>
            </a:extLst>
          </p:cNvPr>
          <p:cNvSpPr/>
          <p:nvPr userDrawn="1"/>
        </p:nvSpPr>
        <p:spPr>
          <a:xfrm rot="5400000">
            <a:off x="1011581" y="-443135"/>
            <a:ext cx="6837810" cy="7764463"/>
          </a:xfrm>
          <a:prstGeom prst="rect">
            <a:avLst/>
          </a:prstGeom>
          <a:gradFill>
            <a:gsLst>
              <a:gs pos="80000">
                <a:srgbClr val="FFFFFF">
                  <a:alpha val="81254"/>
                </a:srgbClr>
              </a:gs>
              <a:gs pos="20000">
                <a:srgbClr val="FFFFFF">
                  <a:alpha val="66960"/>
                </a:srgbClr>
              </a:gs>
              <a:gs pos="50000">
                <a:schemeClr val="bg1">
                  <a:alpha val="88951"/>
                </a:schemeClr>
              </a:gs>
              <a:gs pos="0">
                <a:schemeClr val="bg1">
                  <a:alpha val="0"/>
                </a:schemeClr>
              </a:gs>
              <a:gs pos="100000">
                <a:schemeClr val="bg1">
                  <a:alpha val="0"/>
                </a:schemeClr>
              </a:gs>
            </a:gsLst>
            <a:lin ang="54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906376" y="556063"/>
            <a:ext cx="10388001" cy="904048"/>
          </a:xfrm>
        </p:spPr>
        <p:txBody>
          <a:bodyPr anchor="b">
            <a:noAutofit/>
          </a:bodyPr>
          <a:lstStyle>
            <a:lvl1pPr algn="ctr">
              <a:defRPr sz="4000">
                <a:solidFill>
                  <a:schemeClr val="tx2"/>
                </a:solidFill>
                <a:effectLst/>
              </a:defRPr>
            </a:lvl1pPr>
          </a:lstStyle>
          <a:p>
            <a:r>
              <a:rPr lang="en-US" dirty="0"/>
              <a:t>Click to edit Master title style</a:t>
            </a:r>
          </a:p>
        </p:txBody>
      </p:sp>
      <p:sp>
        <p:nvSpPr>
          <p:cNvPr id="7" name="Content Placeholder 7">
            <a:extLst>
              <a:ext uri="{FF2B5EF4-FFF2-40B4-BE49-F238E27FC236}">
                <a16:creationId xmlns:a16="http://schemas.microsoft.com/office/drawing/2014/main" id="{8FDF2F4D-678E-3D56-23D6-60CC97206DD5}"/>
              </a:ext>
            </a:extLst>
          </p:cNvPr>
          <p:cNvSpPr>
            <a:spLocks noGrp="1"/>
          </p:cNvSpPr>
          <p:nvPr>
            <p:ph sz="quarter" idx="52"/>
          </p:nvPr>
        </p:nvSpPr>
        <p:spPr>
          <a:xfrm>
            <a:off x="900556" y="1489698"/>
            <a:ext cx="10393822" cy="547373"/>
          </a:xfrm>
        </p:spPr>
        <p:txBody>
          <a:bodyPr anchor="ctr">
            <a:noAutofit/>
          </a:bodyPr>
          <a:lstStyle>
            <a:lvl1pPr marL="0" indent="0" algn="ctr">
              <a:buNone/>
              <a:defRPr sz="2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Content Placeholder 14">
            <a:extLst>
              <a:ext uri="{FF2B5EF4-FFF2-40B4-BE49-F238E27FC236}">
                <a16:creationId xmlns:a16="http://schemas.microsoft.com/office/drawing/2014/main" id="{384D679B-8E16-95C6-AF6B-087F9CF57321}"/>
              </a:ext>
            </a:extLst>
          </p:cNvPr>
          <p:cNvSpPr>
            <a:spLocks noGrp="1"/>
          </p:cNvSpPr>
          <p:nvPr>
            <p:ph sz="quarter" idx="53"/>
          </p:nvPr>
        </p:nvSpPr>
        <p:spPr>
          <a:xfrm>
            <a:off x="900556" y="2037073"/>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Rectangle 15">
            <a:extLst>
              <a:ext uri="{FF2B5EF4-FFF2-40B4-BE49-F238E27FC236}">
                <a16:creationId xmlns:a16="http://schemas.microsoft.com/office/drawing/2014/main" id="{CAC99641-53D9-917C-25CB-D8019D55D4FA}"/>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2A33956-355A-02AC-B0CB-06784FBEACE8}"/>
              </a:ext>
            </a:extLst>
          </p:cNvPr>
          <p:cNvCxnSpPr>
            <a:cxnSpLocks/>
          </p:cNvCxnSpPr>
          <p:nvPr userDrawn="1"/>
        </p:nvCxnSpPr>
        <p:spPr>
          <a:xfrm>
            <a:off x="4572751" y="6485602"/>
            <a:ext cx="3046499" cy="0"/>
          </a:xfrm>
          <a:prstGeom prst="line">
            <a:avLst/>
          </a:prstGeom>
          <a:ln w="19050">
            <a:solidFill>
              <a:srgbClr val="FBF8F6"/>
            </a:solidFill>
          </a:ln>
        </p:spPr>
        <p:style>
          <a:lnRef idx="1">
            <a:schemeClr val="accent1"/>
          </a:lnRef>
          <a:fillRef idx="0">
            <a:schemeClr val="accent1"/>
          </a:fillRef>
          <a:effectRef idx="0">
            <a:schemeClr val="accent1"/>
          </a:effectRef>
          <a:fontRef idx="minor">
            <a:schemeClr val="tx1"/>
          </a:fontRef>
        </p:style>
      </p:cxnSp>
      <p:sp>
        <p:nvSpPr>
          <p:cNvPr id="19" name="Content Placeholder 14">
            <a:extLst>
              <a:ext uri="{FF2B5EF4-FFF2-40B4-BE49-F238E27FC236}">
                <a16:creationId xmlns:a16="http://schemas.microsoft.com/office/drawing/2014/main" id="{041EDA5C-9A9A-356D-619A-ADDDBB120B64}"/>
              </a:ext>
            </a:extLst>
          </p:cNvPr>
          <p:cNvSpPr>
            <a:spLocks noGrp="1"/>
          </p:cNvSpPr>
          <p:nvPr>
            <p:ph sz="quarter" idx="54"/>
          </p:nvPr>
        </p:nvSpPr>
        <p:spPr>
          <a:xfrm>
            <a:off x="6214264" y="2051867"/>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3" name="Picture 7">
            <a:extLst>
              <a:ext uri="{FF2B5EF4-FFF2-40B4-BE49-F238E27FC236}">
                <a16:creationId xmlns:a16="http://schemas.microsoft.com/office/drawing/2014/main" id="{77519D4C-B2A7-6096-BCE7-4300BC8C9E4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689510" y="6142418"/>
            <a:ext cx="2812979" cy="686367"/>
          </a:xfrm>
          <a:prstGeom prst="rect">
            <a:avLst/>
          </a:prstGeom>
        </p:spPr>
      </p:pic>
    </p:spTree>
    <p:extLst>
      <p:ext uri="{BB962C8B-B14F-4D97-AF65-F5344CB8AC3E}">
        <p14:creationId xmlns:p14="http://schemas.microsoft.com/office/powerpoint/2010/main" val="22061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bg/>
                                          </p:spTgt>
                                        </p:tgtEl>
                                        <p:attrNameLst>
                                          <p:attrName>style.visibility</p:attrName>
                                        </p:attrNameLst>
                                      </p:cBhvr>
                                      <p:to>
                                        <p:strVal val="visible"/>
                                      </p:to>
                                    </p:set>
                                    <p:animEffect transition="in" filter="fade">
                                      <p:cBhvr>
                                        <p:cTn id="15" dur="1000"/>
                                        <p:tgtEl>
                                          <p:spTgt spid="19">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9" grpId="0" build="p"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onten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wall, vase, furniture, flowerpot&#10;&#10;Description automatically generated">
            <a:extLst>
              <a:ext uri="{FF2B5EF4-FFF2-40B4-BE49-F238E27FC236}">
                <a16:creationId xmlns:a16="http://schemas.microsoft.com/office/drawing/2014/main" id="{7CFF9015-5A13-4C93-0902-CAA248335E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83" r="9797"/>
          <a:stretch/>
        </p:blipFill>
        <p:spPr>
          <a:xfrm flipH="1">
            <a:off x="6735336" y="0"/>
            <a:ext cx="5456663" cy="6858000"/>
          </a:xfrm>
          <a:prstGeom prst="rect">
            <a:avLst/>
          </a:prstGeom>
        </p:spPr>
      </p:pic>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03854" y="417003"/>
            <a:ext cx="5525599"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03738" y="2024159"/>
            <a:ext cx="5525599"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E7D06483-1CB4-AE03-F93D-2E1C27ACC49D}"/>
              </a:ext>
            </a:extLst>
          </p:cNvPr>
          <p:cNvGrpSpPr/>
          <p:nvPr userDrawn="1"/>
        </p:nvGrpSpPr>
        <p:grpSpPr>
          <a:xfrm>
            <a:off x="401626" y="297732"/>
            <a:ext cx="5918414" cy="6531053"/>
            <a:chOff x="401626" y="297732"/>
            <a:chExt cx="5918414" cy="6531053"/>
          </a:xfrm>
        </p:grpSpPr>
        <p:sp>
          <p:nvSpPr>
            <p:cNvPr id="13" name="Rectangle 12">
              <a:extLst>
                <a:ext uri="{FF2B5EF4-FFF2-40B4-BE49-F238E27FC236}">
                  <a16:creationId xmlns:a16="http://schemas.microsoft.com/office/drawing/2014/main" id="{B912BB15-1128-CB2D-B3BB-49C497C361DA}"/>
                </a:ext>
              </a:extLst>
            </p:cNvPr>
            <p:cNvSpPr/>
            <p:nvPr/>
          </p:nvSpPr>
          <p:spPr>
            <a:xfrm>
              <a:off x="401626" y="297732"/>
              <a:ext cx="591841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1837584"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86F0DDEC-41F8-859E-9CB2-5A65DFDBE5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54343" y="6142418"/>
              <a:ext cx="2812979" cy="686367"/>
            </a:xfrm>
            <a:prstGeom prst="rect">
              <a:avLst/>
            </a:prstGeom>
          </p:spPr>
        </p:pic>
      </p:grpSp>
    </p:spTree>
    <p:extLst>
      <p:ext uri="{BB962C8B-B14F-4D97-AF65-F5344CB8AC3E}">
        <p14:creationId xmlns:p14="http://schemas.microsoft.com/office/powerpoint/2010/main" val="12873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ontent">
    <p:bg>
      <p:bgPr>
        <a:solidFill>
          <a:schemeClr val="bg1"/>
        </a:solidFill>
        <a:effectLst/>
      </p:bgPr>
    </p:bg>
    <p:spTree>
      <p:nvGrpSpPr>
        <p:cNvPr id="1" name=""/>
        <p:cNvGrpSpPr/>
        <p:nvPr/>
      </p:nvGrpSpPr>
      <p:grpSpPr>
        <a:xfrm>
          <a:off x="0" y="0"/>
          <a:ext cx="0" cy="0"/>
          <a:chOff x="0" y="0"/>
          <a:chExt cx="0" cy="0"/>
        </a:xfrm>
      </p:grpSpPr>
      <p:pic>
        <p:nvPicPr>
          <p:cNvPr id="7" name="Picture 6" descr="A person holding a small house&#10;&#10;Description automatically generated with medium confidence">
            <a:extLst>
              <a:ext uri="{FF2B5EF4-FFF2-40B4-BE49-F238E27FC236}">
                <a16:creationId xmlns:a16="http://schemas.microsoft.com/office/drawing/2014/main" id="{FB829F23-540E-558F-DED9-C79EA3BA0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529" r="9009"/>
          <a:stretch/>
        </p:blipFill>
        <p:spPr>
          <a:xfrm flipH="1">
            <a:off x="6536774" y="0"/>
            <a:ext cx="5655226" cy="6858000"/>
          </a:xfrm>
          <a:prstGeom prst="rect">
            <a:avLst/>
          </a:prstGeom>
        </p:spPr>
      </p:pic>
      <p:sp>
        <p:nvSpPr>
          <p:cNvPr id="9" name="Rectangle 8">
            <a:extLst>
              <a:ext uri="{FF2B5EF4-FFF2-40B4-BE49-F238E27FC236}">
                <a16:creationId xmlns:a16="http://schemas.microsoft.com/office/drawing/2014/main" id="{CC403C3C-304D-91B1-EFB2-E24446AD27C7}"/>
              </a:ext>
            </a:extLst>
          </p:cNvPr>
          <p:cNvSpPr/>
          <p:nvPr userDrawn="1"/>
        </p:nvSpPr>
        <p:spPr>
          <a:xfrm rot="16200000" flipH="1">
            <a:off x="3004362" y="1905751"/>
            <a:ext cx="6858002" cy="3046499"/>
          </a:xfrm>
          <a:prstGeom prst="rect">
            <a:avLst/>
          </a:prstGeom>
          <a:gradFill>
            <a:gsLst>
              <a:gs pos="38000">
                <a:schemeClr val="bg1"/>
              </a:gs>
              <a:gs pos="0">
                <a:srgbClr val="E8E9E5">
                  <a:alpha val="0"/>
                </a:srgb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20372" y="625263"/>
            <a:ext cx="6841118"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3" name="Rectangle 12">
            <a:extLst>
              <a:ext uri="{FF2B5EF4-FFF2-40B4-BE49-F238E27FC236}">
                <a16:creationId xmlns:a16="http://schemas.microsoft.com/office/drawing/2014/main" id="{B912BB15-1128-CB2D-B3BB-49C497C361DA}"/>
              </a:ext>
            </a:extLst>
          </p:cNvPr>
          <p:cNvSpPr/>
          <p:nvPr/>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20256" y="2232419"/>
            <a:ext cx="6841118"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7">
            <a:extLst>
              <a:ext uri="{FF2B5EF4-FFF2-40B4-BE49-F238E27FC236}">
                <a16:creationId xmlns:a16="http://schemas.microsoft.com/office/drawing/2014/main" id="{9716110D-0956-6667-2989-42354D206D9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52276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2150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3909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7_Content">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esign&#10;&#10;Description automatically generated">
            <a:extLst>
              <a:ext uri="{FF2B5EF4-FFF2-40B4-BE49-F238E27FC236}">
                <a16:creationId xmlns:a16="http://schemas.microsoft.com/office/drawing/2014/main" id="{44A1D49E-AF85-513F-7B2E-24E6616C95A7}"/>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l="3908" t="18650" r="17053" b="2311"/>
          <a:stretch/>
        </p:blipFill>
        <p:spPr>
          <a:xfrm>
            <a:off x="12142" y="0"/>
            <a:ext cx="12179857" cy="6864844"/>
          </a:xfrm>
          <a:prstGeom prst="rect">
            <a:avLst/>
          </a:prstGeom>
        </p:spPr>
      </p:pic>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47A4D7B-3214-2AD2-BB94-EA9F91B6FC7E}"/>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660E188-AE61-2F25-4B05-BCC36626F0E8}"/>
              </a:ext>
            </a:extLst>
          </p:cNvPr>
          <p:cNvCxnSpPr>
            <a:cxnSpLocks/>
          </p:cNvCxnSpPr>
          <p:nvPr userDrawn="1"/>
        </p:nvCxnSpPr>
        <p:spPr>
          <a:xfrm>
            <a:off x="769808"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239173A-B764-7784-C87A-551ADA666A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9691"/>
            <a:ext cx="2812979" cy="686367"/>
          </a:xfrm>
          <a:prstGeom prst="rect">
            <a:avLst/>
          </a:prstGeom>
        </p:spPr>
      </p:pic>
    </p:spTree>
    <p:extLst>
      <p:ext uri="{BB962C8B-B14F-4D97-AF65-F5344CB8AC3E}">
        <p14:creationId xmlns:p14="http://schemas.microsoft.com/office/powerpoint/2010/main" val="2799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A348ABC-D2B1-C977-E8FC-2619A7E2C885}"/>
              </a:ext>
            </a:extLst>
          </p:cNvPr>
          <p:cNvSpPr/>
          <p:nvPr userDrawn="1"/>
        </p:nvSpPr>
        <p:spPr>
          <a:xfrm rot="5400000">
            <a:off x="905960" y="-905960"/>
            <a:ext cx="6837810" cy="8649730"/>
          </a:xfrm>
          <a:prstGeom prst="rect">
            <a:avLst/>
          </a:prstGeom>
          <a:gradFill>
            <a:gsLst>
              <a:gs pos="0">
                <a:srgbClr val="543A2B"/>
              </a:gs>
              <a:gs pos="67000">
                <a:srgbClr val="543A2B">
                  <a:alpha val="49123"/>
                </a:srgbClr>
              </a:gs>
              <a:gs pos="100000">
                <a:schemeClr val="accent1">
                  <a:alpha val="0"/>
                </a:scheme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1845917"/>
            <a:ext cx="656867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626493"/>
            <a:ext cx="656867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7" name="Picture 15">
            <a:extLst>
              <a:ext uri="{FF2B5EF4-FFF2-40B4-BE49-F238E27FC236}">
                <a16:creationId xmlns:a16="http://schemas.microsoft.com/office/drawing/2014/main" id="{347EF6A5-8289-B719-0312-76E7CB22B0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417470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C028C-BE68-FC25-BDC7-628550E28F7D}"/>
              </a:ext>
            </a:extLst>
          </p:cNvPr>
          <p:cNvSpPr/>
          <p:nvPr userDrawn="1"/>
        </p:nvSpPr>
        <p:spPr>
          <a:xfrm>
            <a:off x="838200" y="278779"/>
            <a:ext cx="8027020" cy="6345045"/>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1143930" y="2037498"/>
            <a:ext cx="7437863"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D4B6E9A6-3CA0-6A56-84F9-80F332DBB7EC}"/>
              </a:ext>
            </a:extLst>
          </p:cNvPr>
          <p:cNvSpPr>
            <a:spLocks noGrp="1"/>
          </p:cNvSpPr>
          <p:nvPr>
            <p:ph type="title"/>
          </p:nvPr>
        </p:nvSpPr>
        <p:spPr>
          <a:xfrm>
            <a:off x="1143930" y="576998"/>
            <a:ext cx="7437864" cy="1325563"/>
          </a:xfrm>
        </p:spPr>
        <p:txBody>
          <a:bodyPr anchor="b"/>
          <a:lstStyle/>
          <a:p>
            <a:r>
              <a:rPr lang="en-US" dirty="0"/>
              <a:t>Click to edit Master title style</a:t>
            </a:r>
          </a:p>
        </p:txBody>
      </p:sp>
    </p:spTree>
    <p:extLst>
      <p:ext uri="{BB962C8B-B14F-4D97-AF65-F5344CB8AC3E}">
        <p14:creationId xmlns:p14="http://schemas.microsoft.com/office/powerpoint/2010/main" val="35719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10" name="Picture 9" descr="A person in a hoodie using a computer&#10;&#10;Description automatically generated with low confidence">
            <a:extLst>
              <a:ext uri="{FF2B5EF4-FFF2-40B4-BE49-F238E27FC236}">
                <a16:creationId xmlns:a16="http://schemas.microsoft.com/office/drawing/2014/main" id="{C6DFF398-27AE-DE3C-ADBD-C6E0F87B5773}"/>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12142" y="0"/>
            <a:ext cx="12167715" cy="6858000"/>
          </a:xfrm>
          <a:prstGeom prst="rect">
            <a:avLst/>
          </a:prstGeom>
        </p:spPr>
      </p:pic>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Rectangle 18">
            <a:extLst>
              <a:ext uri="{FF2B5EF4-FFF2-40B4-BE49-F238E27FC236}">
                <a16:creationId xmlns:a16="http://schemas.microsoft.com/office/drawing/2014/main" id="{B11AA95B-8669-78E2-A51A-AF0D0FCBD0FF}"/>
              </a:ext>
            </a:extLst>
          </p:cNvPr>
          <p:cNvSpPr/>
          <p:nvPr userDrawn="1"/>
        </p:nvSpPr>
        <p:spPr>
          <a:xfrm>
            <a:off x="383059" y="297732"/>
            <a:ext cx="11381284" cy="6187870"/>
          </a:xfrm>
          <a:prstGeom prst="rect">
            <a:avLst/>
          </a:prstGeom>
          <a:noFill/>
          <a:ln w="19050" cmpd="sng">
            <a:solidFill>
              <a:schemeClr val="bg1">
                <a:lumMod val="65000"/>
              </a:schemeClr>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83B4918-BFC3-95B8-CE2E-8BB0304F8E1B}"/>
              </a:ext>
            </a:extLst>
          </p:cNvPr>
          <p:cNvCxnSpPr>
            <a:cxnSpLocks/>
          </p:cNvCxnSpPr>
          <p:nvPr userDrawn="1"/>
        </p:nvCxnSpPr>
        <p:spPr>
          <a:xfrm>
            <a:off x="8217196" y="6485602"/>
            <a:ext cx="3046499" cy="0"/>
          </a:xfrm>
          <a:prstGeom prst="line">
            <a:avLst/>
          </a:prstGeom>
          <a:ln w="19050">
            <a:solidFill>
              <a:srgbClr val="171919"/>
            </a:solidFill>
          </a:ln>
        </p:spPr>
        <p:style>
          <a:lnRef idx="1">
            <a:schemeClr val="accent1"/>
          </a:lnRef>
          <a:fillRef idx="0">
            <a:schemeClr val="accent1"/>
          </a:fillRef>
          <a:effectRef idx="0">
            <a:schemeClr val="accent1"/>
          </a:effectRef>
          <a:fontRef idx="minor">
            <a:schemeClr val="tx1"/>
          </a:fontRef>
        </p:style>
      </p:cxnSp>
      <p:pic>
        <p:nvPicPr>
          <p:cNvPr id="5" name="Picture 7">
            <a:extLst>
              <a:ext uri="{FF2B5EF4-FFF2-40B4-BE49-F238E27FC236}">
                <a16:creationId xmlns:a16="http://schemas.microsoft.com/office/drawing/2014/main" id="{478C87B5-800C-0644-8C80-FAB0135326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33955" y="6060721"/>
            <a:ext cx="2812979" cy="686366"/>
          </a:xfrm>
          <a:prstGeom prst="rect">
            <a:avLst/>
          </a:prstGeom>
        </p:spPr>
      </p:pic>
    </p:spTree>
    <p:extLst>
      <p:ext uri="{BB962C8B-B14F-4D97-AF65-F5344CB8AC3E}">
        <p14:creationId xmlns:p14="http://schemas.microsoft.com/office/powerpoint/2010/main" val="22752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B44ACDF6-2FC9-5E90-0462-6C931CEF5708}"/>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0D90544-B5C7-528D-B1F9-C316D4967F96}"/>
              </a:ext>
            </a:extLst>
          </p:cNvPr>
          <p:cNvCxnSpPr>
            <a:cxnSpLocks/>
          </p:cNvCxnSpPr>
          <p:nvPr userDrawn="1"/>
        </p:nvCxnSpPr>
        <p:spPr>
          <a:xfrm>
            <a:off x="769808" y="6485602"/>
            <a:ext cx="3046499" cy="0"/>
          </a:xfrm>
          <a:prstGeom prst="line">
            <a:avLst/>
          </a:prstGeom>
          <a:ln w="19050">
            <a:solidFill>
              <a:srgbClr val="C8D9E0"/>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34362BB-CC48-3689-039E-BB4A3EF3951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2418"/>
            <a:ext cx="2812979" cy="686367"/>
          </a:xfrm>
          <a:prstGeom prst="rect">
            <a:avLst/>
          </a:prstGeom>
        </p:spPr>
      </p:pic>
    </p:spTree>
    <p:extLst>
      <p:ext uri="{BB962C8B-B14F-4D97-AF65-F5344CB8AC3E}">
        <p14:creationId xmlns:p14="http://schemas.microsoft.com/office/powerpoint/2010/main" val="9827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01CE9-FDE2-E9E5-C326-64E4B7061C13}"/>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6" name="Picture 15">
            <a:extLst>
              <a:ext uri="{FF2B5EF4-FFF2-40B4-BE49-F238E27FC236}">
                <a16:creationId xmlns:a16="http://schemas.microsoft.com/office/drawing/2014/main" id="{570A0CB2-9D15-8F00-049F-7697A6983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68592" y="5977325"/>
            <a:ext cx="3408216" cy="831605"/>
          </a:xfrm>
          <a:prstGeom prst="rect">
            <a:avLst/>
          </a:prstGeom>
        </p:spPr>
      </p:pic>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A665D922-E800-07CF-F2A4-7CCB7B9B4F64}"/>
              </a:ext>
            </a:extLst>
          </p:cNvPr>
          <p:cNvPicPr>
            <a:picLocks noChangeAspect="1"/>
          </p:cNvPicPr>
          <p:nvPr userDrawn="1"/>
        </p:nvPicPr>
        <p:blipFill rotWithShape="1">
          <a:blip r:embed="rId5"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Tree>
    <p:extLst>
      <p:ext uri="{BB962C8B-B14F-4D97-AF65-F5344CB8AC3E}">
        <p14:creationId xmlns:p14="http://schemas.microsoft.com/office/powerpoint/2010/main" val="41552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1EEFA-7D27-A748-9457-D9C4C72AE5A6}"/>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solidFill>
                  <a:schemeClr val="tx2"/>
                </a:solidFill>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C85D7FD8-48C5-D65B-6FF7-562A075420CC}"/>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6" name="Picture 15">
            <a:extLst>
              <a:ext uri="{FF2B5EF4-FFF2-40B4-BE49-F238E27FC236}">
                <a16:creationId xmlns:a16="http://schemas.microsoft.com/office/drawing/2014/main" id="{63D1AD95-A273-E386-3E0E-A1E305C76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468592" y="5977325"/>
            <a:ext cx="3408216" cy="831604"/>
          </a:xfrm>
          <a:prstGeom prst="rect">
            <a:avLst/>
          </a:prstGeom>
        </p:spPr>
      </p:pic>
    </p:spTree>
    <p:extLst>
      <p:ext uri="{BB962C8B-B14F-4D97-AF65-F5344CB8AC3E}">
        <p14:creationId xmlns:p14="http://schemas.microsoft.com/office/powerpoint/2010/main" val="38465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38650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19E57-DC5C-51B3-8EDD-3755C3836595}"/>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4889"/>
          <a:stretch/>
        </p:blipFill>
        <p:spPr>
          <a:xfrm>
            <a:off x="0" y="-9117"/>
            <a:ext cx="5499977" cy="6876237"/>
          </a:xfrm>
          <a:prstGeom prst="rect">
            <a:avLst/>
          </a:prstGeom>
        </p:spPr>
      </p:pic>
      <p:sp>
        <p:nvSpPr>
          <p:cNvPr id="13" name="Rectangle 12">
            <a:extLst>
              <a:ext uri="{FF2B5EF4-FFF2-40B4-BE49-F238E27FC236}">
                <a16:creationId xmlns:a16="http://schemas.microsoft.com/office/drawing/2014/main" id="{64C04D96-2985-6686-FAD8-2D8FCA6AD48C}"/>
              </a:ext>
            </a:extLst>
          </p:cNvPr>
          <p:cNvSpPr/>
          <p:nvPr userDrawn="1"/>
        </p:nvSpPr>
        <p:spPr>
          <a:xfrm>
            <a:off x="5287109" y="-9118"/>
            <a:ext cx="6904892"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293200"/>
          </a:xfrm>
        </p:spPr>
        <p:txBody>
          <a:bodyPr/>
          <a:lstStyle>
            <a:lvl1pPr marL="0" indent="0">
              <a:buNone/>
              <a:defRPr sz="1600" b="0">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14" name="Title 9">
            <a:extLst>
              <a:ext uri="{FF2B5EF4-FFF2-40B4-BE49-F238E27FC236}">
                <a16:creationId xmlns:a16="http://schemas.microsoft.com/office/drawing/2014/main" id="{DFD42B4B-B087-02E3-5F1F-6EC8FE9BB311}"/>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7" name="Picture 7">
            <a:extLst>
              <a:ext uri="{FF2B5EF4-FFF2-40B4-BE49-F238E27FC236}">
                <a16:creationId xmlns:a16="http://schemas.microsoft.com/office/drawing/2014/main" id="{93C4D644-7AFE-C437-DB19-9DF6EE849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3763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8BFF3F-A538-5EDA-A2A3-9C4AE452FB40}"/>
              </a:ext>
            </a:extLst>
          </p:cNvPr>
          <p:cNvSpPr/>
          <p:nvPr userDrawn="1"/>
        </p:nvSpPr>
        <p:spPr>
          <a:xfrm>
            <a:off x="0" y="0"/>
            <a:ext cx="5345723"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3089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589478"/>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25" name="TextBox 24">
            <a:extLst>
              <a:ext uri="{FF2B5EF4-FFF2-40B4-BE49-F238E27FC236}">
                <a16:creationId xmlns:a16="http://schemas.microsoft.com/office/drawing/2014/main" id="{3353928A-C5B4-E5AD-38C7-5713FF948948}"/>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itle 9">
            <a:extLst>
              <a:ext uri="{FF2B5EF4-FFF2-40B4-BE49-F238E27FC236}">
                <a16:creationId xmlns:a16="http://schemas.microsoft.com/office/drawing/2014/main" id="{207D867B-C8C6-402E-54E9-4CADC702EF75}"/>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23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66F04B-F3B3-83E2-0A17-65FD231E489C}"/>
              </a:ext>
            </a:extLst>
          </p:cNvPr>
          <p:cNvSpPr/>
          <p:nvPr userDrawn="1"/>
        </p:nvSpPr>
        <p:spPr>
          <a:xfrm>
            <a:off x="5287108" y="-9118"/>
            <a:ext cx="6904892"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9105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5400000">
            <a:off x="-104305" y="474065"/>
            <a:ext cx="954569" cy="327441"/>
          </a:xfrm>
          <a:prstGeom prst="rect">
            <a:avLst/>
          </a:prstGeom>
        </p:spPr>
      </p:pic>
      <p:sp>
        <p:nvSpPr>
          <p:cNvPr id="16" name="TextBox 15">
            <a:extLst>
              <a:ext uri="{FF2B5EF4-FFF2-40B4-BE49-F238E27FC236}">
                <a16:creationId xmlns:a16="http://schemas.microsoft.com/office/drawing/2014/main" id="{733D4F1C-C4C5-6A90-FD41-7FED24E9B41E}"/>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9DE0B031-6A1B-253F-5888-0A8246D35DDE}"/>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1" name="Picture 7">
            <a:extLst>
              <a:ext uri="{FF2B5EF4-FFF2-40B4-BE49-F238E27FC236}">
                <a16:creationId xmlns:a16="http://schemas.microsoft.com/office/drawing/2014/main" id="{D614D753-F059-63B0-4539-56AEAE21E52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4587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A02352-6029-7570-3149-8AD1BB718F1A}"/>
              </a:ext>
            </a:extLst>
          </p:cNvPr>
          <p:cNvSpPr/>
          <p:nvPr userDrawn="1"/>
        </p:nvSpPr>
        <p:spPr>
          <a:xfrm>
            <a:off x="0" y="0"/>
            <a:ext cx="5345723"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16200000" flipH="1">
            <a:off x="11341738" y="474065"/>
            <a:ext cx="954569" cy="327441"/>
          </a:xfrm>
          <a:prstGeom prst="rect">
            <a:avLst/>
          </a:prstGeom>
        </p:spPr>
      </p:pic>
      <p:sp>
        <p:nvSpPr>
          <p:cNvPr id="7" name="Title 9">
            <a:extLst>
              <a:ext uri="{FF2B5EF4-FFF2-40B4-BE49-F238E27FC236}">
                <a16:creationId xmlns:a16="http://schemas.microsoft.com/office/drawing/2014/main" id="{52601FE7-4FD0-9482-8EEF-9799B394F6CD}"/>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6935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2056609"/>
            <a:ext cx="684052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837185"/>
            <a:ext cx="684052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6" name="Picture 15">
            <a:extLst>
              <a:ext uri="{FF2B5EF4-FFF2-40B4-BE49-F238E27FC236}">
                <a16:creationId xmlns:a16="http://schemas.microsoft.com/office/drawing/2014/main" id="{E030CDAC-7002-2361-AE2F-1571AB738E0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2129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7946-AE22-1970-B82E-360E75422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A9F046-1FFB-A1F9-9E8E-B04A3E7CF99E}"/>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99161DF-0C50-5EAA-BCCE-F93B526FF5F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Footer Placeholder 10">
            <a:extLst>
              <a:ext uri="{FF2B5EF4-FFF2-40B4-BE49-F238E27FC236}">
                <a16:creationId xmlns:a16="http://schemas.microsoft.com/office/drawing/2014/main" id="{3E9A5EF8-CF3E-10F2-6001-B89B7B4A20A0}"/>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36087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FFF82-E9FD-E023-A367-331CF350D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165BDB-20CF-1E00-9747-996264AE9B64}"/>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bg1"/>
                </a:solidFill>
                <a:latin typeface="+mn-lt"/>
              </a:rPr>
              <a:t>WWW.CAMPBELLANDBRANNON.COM</a:t>
            </a:r>
          </a:p>
        </p:txBody>
      </p:sp>
      <p:pic>
        <p:nvPicPr>
          <p:cNvPr id="7" name="Picture 6">
            <a:extLst>
              <a:ext uri="{FF2B5EF4-FFF2-40B4-BE49-F238E27FC236}">
                <a16:creationId xmlns:a16="http://schemas.microsoft.com/office/drawing/2014/main" id="{EE21F34B-8CF1-9394-DBE9-7DF03007BA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8" name="Picture 15">
            <a:extLst>
              <a:ext uri="{FF2B5EF4-FFF2-40B4-BE49-F238E27FC236}">
                <a16:creationId xmlns:a16="http://schemas.microsoft.com/office/drawing/2014/main" id="{39B25378-D894-8FB3-F6CF-7B1C638FFE7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3" y="434784"/>
            <a:ext cx="5216659" cy="1272865"/>
          </a:xfrm>
          <a:prstGeom prst="rect">
            <a:avLst/>
          </a:prstGeom>
        </p:spPr>
      </p:pic>
    </p:spTree>
    <p:extLst>
      <p:ext uri="{BB962C8B-B14F-4D97-AF65-F5344CB8AC3E}">
        <p14:creationId xmlns:p14="http://schemas.microsoft.com/office/powerpoint/2010/main" val="146735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A70E0-30FD-429B-0A1D-EFBC9E16BB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2ABC71-AB3F-9BE3-EB77-1B18949D4A09}"/>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pic>
        <p:nvPicPr>
          <p:cNvPr id="6" name="Picture 5">
            <a:extLst>
              <a:ext uri="{FF2B5EF4-FFF2-40B4-BE49-F238E27FC236}">
                <a16:creationId xmlns:a16="http://schemas.microsoft.com/office/drawing/2014/main" id="{E903E8CD-6BE5-46D2-5B46-2D40F1910AB8}"/>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11" name="Picture 15">
            <a:extLst>
              <a:ext uri="{FF2B5EF4-FFF2-40B4-BE49-F238E27FC236}">
                <a16:creationId xmlns:a16="http://schemas.microsoft.com/office/drawing/2014/main" id="{BECA73B9-C385-6AF3-F131-8CC3AFC88C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1" y="434784"/>
            <a:ext cx="5216663" cy="1272865"/>
          </a:xfrm>
          <a:prstGeom prst="rect">
            <a:avLst/>
          </a:prstGeom>
        </p:spPr>
      </p:pic>
    </p:spTree>
    <p:extLst>
      <p:ext uri="{BB962C8B-B14F-4D97-AF65-F5344CB8AC3E}">
        <p14:creationId xmlns:p14="http://schemas.microsoft.com/office/powerpoint/2010/main" val="257517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C92805-CA55-3440-0BDC-DBFEACD88A44}"/>
              </a:ext>
            </a:extLst>
          </p:cNvPr>
          <p:cNvSpPr>
            <a:spLocks noGrp="1"/>
          </p:cNvSpPr>
          <p:nvPr>
            <p:ph sz="half" idx="1"/>
          </p:nvPr>
        </p:nvSpPr>
        <p:spPr>
          <a:xfrm>
            <a:off x="433058" y="1588169"/>
            <a:ext cx="5586743" cy="45887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242180-1E96-130E-E56D-B70DA4ABD99C}"/>
              </a:ext>
            </a:extLst>
          </p:cNvPr>
          <p:cNvSpPr>
            <a:spLocks noGrp="1"/>
          </p:cNvSpPr>
          <p:nvPr>
            <p:ph sz="half" idx="2"/>
          </p:nvPr>
        </p:nvSpPr>
        <p:spPr>
          <a:xfrm>
            <a:off x="6172201" y="1588169"/>
            <a:ext cx="5586743" cy="4588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0">
            <a:extLst>
              <a:ext uri="{FF2B5EF4-FFF2-40B4-BE49-F238E27FC236}">
                <a16:creationId xmlns:a16="http://schemas.microsoft.com/office/drawing/2014/main" id="{82AE346E-A31E-7154-5E77-1F63D2B61188}"/>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9C23DFBF-EC14-CF0C-7F3A-7F4D17CC61A6}"/>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0A604907-F7EE-E784-D796-D5B4F43254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5020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2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5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p:txBody>
          <a:body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15607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a:xfrm>
            <a:off x="433059" y="365127"/>
            <a:ext cx="11325884" cy="669591"/>
          </a:xfrm>
        </p:spPr>
        <p:txBody>
          <a:bodyPr anchor="ctr">
            <a:normAutofit/>
          </a:bodyPr>
          <a:lstStyle>
            <a:lvl1pPr algn="ctr">
              <a:defRPr sz="3200" b="1">
                <a:solidFill>
                  <a:schemeClr val="tx2"/>
                </a:solidFill>
              </a:defRPr>
            </a:lvl1p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2505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0">
            <a:extLst>
              <a:ext uri="{FF2B5EF4-FFF2-40B4-BE49-F238E27FC236}">
                <a16:creationId xmlns:a16="http://schemas.microsoft.com/office/drawing/2014/main" id="{6A4102A2-9976-D679-EDEC-775D217E44F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215971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0"/>
            <a:ext cx="7192652" cy="6858000"/>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40" y="1902650"/>
            <a:ext cx="6261398"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382326"/>
            <a:ext cx="6261398"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335515"/>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18" name="Picture 15">
            <a:extLst>
              <a:ext uri="{FF2B5EF4-FFF2-40B4-BE49-F238E27FC236}">
                <a16:creationId xmlns:a16="http://schemas.microsoft.com/office/drawing/2014/main" id="{7EBA6A95-13CC-A007-C692-9C5FEA592F1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7621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2108013"/>
            <a:ext cx="7959969" cy="3920743"/>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39" y="2108014"/>
            <a:ext cx="7011675"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39" y="4587690"/>
            <a:ext cx="7011675"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540879"/>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514539" y="6189420"/>
            <a:ext cx="5143439" cy="276999"/>
          </a:xfrm>
          <a:prstGeom prst="rect">
            <a:avLst/>
          </a:prstGeom>
          <a:noFill/>
        </p:spPr>
        <p:txBody>
          <a:bodyPr wrap="square" anchor="ctr">
            <a:spAutoFit/>
          </a:bodyPr>
          <a:lstStyle/>
          <a:p>
            <a:pPr>
              <a:lnSpc>
                <a:spcPct val="100000"/>
              </a:lnSpc>
            </a:pPr>
            <a:r>
              <a:rPr lang="en-US" sz="1200" spc="100" baseline="0" dirty="0">
                <a:solidFill>
                  <a:schemeClr val="tx1"/>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504686" y="6466421"/>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
        <p:nvSpPr>
          <p:cNvPr id="8" name="Rectangle 7">
            <a:extLst>
              <a:ext uri="{FF2B5EF4-FFF2-40B4-BE49-F238E27FC236}">
                <a16:creationId xmlns:a16="http://schemas.microsoft.com/office/drawing/2014/main" id="{FC442C80-9AE0-EDE0-7FFA-32B44AD15572}"/>
              </a:ext>
            </a:extLst>
          </p:cNvPr>
          <p:cNvSpPr/>
          <p:nvPr userDrawn="1"/>
        </p:nvSpPr>
        <p:spPr>
          <a:xfrm>
            <a:off x="164432" y="168442"/>
            <a:ext cx="11863136" cy="6521115"/>
          </a:xfrm>
          <a:prstGeom prst="rect">
            <a:avLst/>
          </a:prstGeom>
          <a:noFill/>
          <a:ln w="19050" cmpd="sng">
            <a:solidFill>
              <a:schemeClr val="accent2"/>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5">
            <a:extLst>
              <a:ext uri="{FF2B5EF4-FFF2-40B4-BE49-F238E27FC236}">
                <a16:creationId xmlns:a16="http://schemas.microsoft.com/office/drawing/2014/main" id="{CB0B32AA-DD89-2C30-37A1-3BC31C1DB17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69686" y="405050"/>
            <a:ext cx="6265696" cy="1528829"/>
          </a:xfrm>
          <a:prstGeom prst="rect">
            <a:avLst/>
          </a:prstGeom>
        </p:spPr>
      </p:pic>
    </p:spTree>
    <p:extLst>
      <p:ext uri="{BB962C8B-B14F-4D97-AF65-F5344CB8AC3E}">
        <p14:creationId xmlns:p14="http://schemas.microsoft.com/office/powerpoint/2010/main" val="60841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E Title Slide-2">
    <p:bg>
      <p:bgPr>
        <a:blipFill dpi="0" rotWithShape="1">
          <a:blip r:embed="rId2">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1722186"/>
            <a:ext cx="11149922"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201862"/>
            <a:ext cx="11149922"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155051"/>
            <a:ext cx="1167874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Rectangle 19">
            <a:extLst>
              <a:ext uri="{FF2B5EF4-FFF2-40B4-BE49-F238E27FC236}">
                <a16:creationId xmlns:a16="http://schemas.microsoft.com/office/drawing/2014/main" id="{881AFD82-887C-753C-774A-D1B8C96730B5}"/>
              </a:ext>
            </a:extLst>
          </p:cNvPr>
          <p:cNvSpPr/>
          <p:nvPr userDrawn="1"/>
        </p:nvSpPr>
        <p:spPr>
          <a:xfrm rot="5400000" flipH="1">
            <a:off x="5677340" y="343339"/>
            <a:ext cx="837317" cy="12192001"/>
          </a:xfrm>
          <a:prstGeom prst="rect">
            <a:avLst/>
          </a:prstGeom>
          <a:gradFill flip="none" rotWithShape="1">
            <a:gsLst>
              <a:gs pos="32000">
                <a:schemeClr val="tx2"/>
              </a:gs>
              <a:gs pos="66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3" name="Straight Connector 22">
            <a:extLst>
              <a:ext uri="{FF2B5EF4-FFF2-40B4-BE49-F238E27FC236}">
                <a16:creationId xmlns:a16="http://schemas.microsoft.com/office/drawing/2014/main" id="{554B3556-60D2-7CD8-A082-23C73C970AA2}"/>
              </a:ext>
            </a:extLst>
          </p:cNvPr>
          <p:cNvCxnSpPr>
            <a:cxnSpLocks/>
          </p:cNvCxnSpPr>
          <p:nvPr userDrawn="1"/>
        </p:nvCxnSpPr>
        <p:spPr>
          <a:xfrm>
            <a:off x="0" y="6019180"/>
            <a:ext cx="121920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9258300" y="6528894"/>
            <a:ext cx="2527779" cy="169277"/>
          </a:xfrm>
          <a:prstGeom prst="rect">
            <a:avLst/>
          </a:prstGeom>
          <a:noFill/>
        </p:spPr>
        <p:txBody>
          <a:bodyPr wrap="square">
            <a:spAutoFit/>
          </a:bodyPr>
          <a:lstStyle/>
          <a:p>
            <a:pPr algn="r"/>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D2EE5DB-80D3-382C-0A86-C75B62798D05}"/>
              </a:ext>
            </a:extLst>
          </p:cNvPr>
          <p:cNvSpPr txBox="1"/>
          <p:nvPr userDrawn="1"/>
        </p:nvSpPr>
        <p:spPr>
          <a:xfrm>
            <a:off x="528262" y="6326956"/>
            <a:ext cx="5567738" cy="369332"/>
          </a:xfrm>
          <a:prstGeom prst="rect">
            <a:avLst/>
          </a:prstGeom>
          <a:noFill/>
        </p:spPr>
        <p:txBody>
          <a:bodyPr wrap="square" anchor="ctr">
            <a:spAutoFit/>
          </a:bodyPr>
          <a:lstStyle/>
          <a:p>
            <a:pPr>
              <a:lnSpc>
                <a:spcPct val="100000"/>
              </a:lnSpc>
            </a:pPr>
            <a:r>
              <a:rPr lang="en-US" sz="1800" b="0" i="0" spc="200" baseline="0" dirty="0">
                <a:solidFill>
                  <a:schemeClr val="bg1"/>
                </a:solidFill>
                <a:latin typeface="Gotham Medium" panose="02000604030000020004" pitchFamily="2" charset="0"/>
              </a:rPr>
              <a:t>WWW.CAMPBELLANDBRANNON.COM/</a:t>
            </a:r>
          </a:p>
        </p:txBody>
      </p:sp>
      <p:sp>
        <p:nvSpPr>
          <p:cNvPr id="36" name="Parallelogram 35">
            <a:extLst>
              <a:ext uri="{FF2B5EF4-FFF2-40B4-BE49-F238E27FC236}">
                <a16:creationId xmlns:a16="http://schemas.microsoft.com/office/drawing/2014/main" id="{8C0FDBFD-6207-5F12-D94B-0D2476D2BEC9}"/>
              </a:ext>
            </a:extLst>
          </p:cNvPr>
          <p:cNvSpPr/>
          <p:nvPr userDrawn="1"/>
        </p:nvSpPr>
        <p:spPr>
          <a:xfrm>
            <a:off x="369685" y="5834516"/>
            <a:ext cx="3195129" cy="369333"/>
          </a:xfrm>
          <a:prstGeom prst="parallelogram">
            <a:avLst>
              <a:gd name="adj" fmla="val 33162"/>
            </a:avLst>
          </a:prstGeom>
          <a:gradFill flip="none" rotWithShape="1">
            <a:gsLst>
              <a:gs pos="32000">
                <a:schemeClr val="accent2">
                  <a:shade val="30000"/>
                  <a:satMod val="115000"/>
                </a:schemeClr>
              </a:gs>
              <a:gs pos="66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1A9B3450-A9B7-31A2-C061-75DEB788D520}"/>
              </a:ext>
            </a:extLst>
          </p:cNvPr>
          <p:cNvSpPr>
            <a:spLocks noGrp="1"/>
          </p:cNvSpPr>
          <p:nvPr userDrawn="1">
            <p:ph type="body" sz="quarter" idx="11" hasCustomPrompt="1"/>
          </p:nvPr>
        </p:nvSpPr>
        <p:spPr>
          <a:xfrm>
            <a:off x="5876979" y="6336533"/>
            <a:ext cx="4795649" cy="365760"/>
          </a:xfrm>
        </p:spPr>
        <p:txBody>
          <a:bodyPr anchor="ctr">
            <a:noAutofit/>
          </a:bodyPr>
          <a:lstStyle>
            <a:lvl1pPr marL="0" indent="0">
              <a:lnSpc>
                <a:spcPct val="100000"/>
              </a:lnSpc>
              <a:buNone/>
              <a:defRPr sz="1800" b="0" i="0" spc="200" baseline="0">
                <a:solidFill>
                  <a:schemeClr val="bg1"/>
                </a:solidFill>
                <a:latin typeface="Gotham Medium" panose="02000604030000020004" pitchFamily="2" charset="0"/>
              </a:defRPr>
            </a:lvl1pPr>
          </a:lstStyle>
          <a:p>
            <a:pPr lvl="0"/>
            <a:r>
              <a:rPr lang="en-US" dirty="0"/>
              <a:t>CLASSTITLE</a:t>
            </a:r>
          </a:p>
        </p:txBody>
      </p:sp>
      <p:sp>
        <p:nvSpPr>
          <p:cNvPr id="35" name="Parallelogram 34">
            <a:extLst>
              <a:ext uri="{FF2B5EF4-FFF2-40B4-BE49-F238E27FC236}">
                <a16:creationId xmlns:a16="http://schemas.microsoft.com/office/drawing/2014/main" id="{62F3D546-6B4F-6C65-6EAF-BAC1A8C5D86C}"/>
              </a:ext>
            </a:extLst>
          </p:cNvPr>
          <p:cNvSpPr/>
          <p:nvPr userDrawn="1"/>
        </p:nvSpPr>
        <p:spPr>
          <a:xfrm>
            <a:off x="413827" y="5834516"/>
            <a:ext cx="3111903" cy="369333"/>
          </a:xfrm>
          <a:prstGeom prst="parallelogram">
            <a:avLst>
              <a:gd name="adj" fmla="val 3316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5AD31FBA-02E2-A4BF-F1F9-75E20264EBC8}"/>
              </a:ext>
            </a:extLst>
          </p:cNvPr>
          <p:cNvSpPr txBox="1"/>
          <p:nvPr userDrawn="1"/>
        </p:nvSpPr>
        <p:spPr>
          <a:xfrm>
            <a:off x="528262" y="5865292"/>
            <a:ext cx="3564816" cy="307777"/>
          </a:xfrm>
          <a:prstGeom prst="rect">
            <a:avLst/>
          </a:prstGeom>
          <a:noFill/>
        </p:spPr>
        <p:txBody>
          <a:bodyPr wrap="square" anchor="ctr">
            <a:spAutoFit/>
          </a:bodyPr>
          <a:lstStyle/>
          <a:p>
            <a:pPr marL="0" indent="0" algn="l" defTabSz="914377">
              <a:lnSpc>
                <a:spcPct val="100000"/>
              </a:lnSpc>
            </a:pPr>
            <a:r>
              <a:rPr lang="en-US" sz="1400" b="0" i="0" kern="0" spc="0" baseline="0" dirty="0">
                <a:solidFill>
                  <a:schemeClr val="bg1"/>
                </a:solidFill>
                <a:latin typeface="Gotham Light" pitchFamily="2" charset="77"/>
              </a:rPr>
              <a:t>Continuing Education Course</a:t>
            </a:r>
          </a:p>
        </p:txBody>
      </p:sp>
      <p:pic>
        <p:nvPicPr>
          <p:cNvPr id="10" name="Picture 9">
            <a:extLst>
              <a:ext uri="{FF2B5EF4-FFF2-40B4-BE49-F238E27FC236}">
                <a16:creationId xmlns:a16="http://schemas.microsoft.com/office/drawing/2014/main" id="{03AC388C-CA02-73E3-D409-70CCC653397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360660" y="6336533"/>
            <a:ext cx="807519" cy="276999"/>
          </a:xfrm>
          <a:prstGeom prst="rect">
            <a:avLst/>
          </a:prstGeom>
        </p:spPr>
      </p:pic>
      <p:pic>
        <p:nvPicPr>
          <p:cNvPr id="14" name="Picture 15">
            <a:extLst>
              <a:ext uri="{FF2B5EF4-FFF2-40B4-BE49-F238E27FC236}">
                <a16:creationId xmlns:a16="http://schemas.microsoft.com/office/drawing/2014/main" id="{C330375E-DFCB-E1FF-CF7A-A2CBB88457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14458" y="247036"/>
            <a:ext cx="6347670" cy="1548831"/>
          </a:xfrm>
          <a:prstGeom prst="rect">
            <a:avLst/>
          </a:prstGeom>
        </p:spPr>
      </p:pic>
    </p:spTree>
    <p:extLst>
      <p:ext uri="{BB962C8B-B14F-4D97-AF65-F5344CB8AC3E}">
        <p14:creationId xmlns:p14="http://schemas.microsoft.com/office/powerpoint/2010/main" val="26345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5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122181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35ADF3-E920-6750-1A33-45A55C2B0370}"/>
              </a:ext>
            </a:extLst>
          </p:cNvPr>
          <p:cNvSpPr/>
          <p:nvPr userDrawn="1"/>
        </p:nvSpPr>
        <p:spPr>
          <a:xfrm>
            <a:off x="0" y="1"/>
            <a:ext cx="12192000" cy="133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0EF41-6EFB-CF31-CE00-2F0FCB5DFE1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F413275-26BB-D670-2DD6-F6029633C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3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87C6D-38C8-F044-BF87-86354D5B6CA0}"/>
              </a:ext>
            </a:extLst>
          </p:cNvPr>
          <p:cNvSpPr>
            <a:spLocks noGrp="1"/>
          </p:cNvSpPr>
          <p:nvPr>
            <p:ph type="title"/>
          </p:nvPr>
        </p:nvSpPr>
        <p:spPr>
          <a:xfrm>
            <a:off x="433059" y="365127"/>
            <a:ext cx="11325884" cy="9683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C96723-59FE-41D7-580C-C64951EE00BA}"/>
              </a:ext>
            </a:extLst>
          </p:cNvPr>
          <p:cNvSpPr>
            <a:spLocks noGrp="1"/>
          </p:cNvSpPr>
          <p:nvPr>
            <p:ph type="body" idx="1"/>
          </p:nvPr>
        </p:nvSpPr>
        <p:spPr>
          <a:xfrm>
            <a:off x="433059" y="1422402"/>
            <a:ext cx="11325884"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F75F88D-B81D-49F7-18F0-3A3DB87C185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12" name="TextBox 11">
            <a:extLst>
              <a:ext uri="{FF2B5EF4-FFF2-40B4-BE49-F238E27FC236}">
                <a16:creationId xmlns:a16="http://schemas.microsoft.com/office/drawing/2014/main" id="{1BE73877-74C3-B564-BBBD-D9F6696AFCA4}"/>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5" name="Picture 7">
            <a:extLst>
              <a:ext uri="{FF2B5EF4-FFF2-40B4-BE49-F238E27FC236}">
                <a16:creationId xmlns:a16="http://schemas.microsoft.com/office/drawing/2014/main" id="{E9017282-1002-3FC7-FF13-710D65CC4A94}"/>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9806122" y="6252430"/>
            <a:ext cx="1952820" cy="476488"/>
          </a:xfrm>
          <a:prstGeom prst="rect">
            <a:avLst/>
          </a:prstGeom>
        </p:spPr>
      </p:pic>
    </p:spTree>
    <p:extLst>
      <p:ext uri="{BB962C8B-B14F-4D97-AF65-F5344CB8AC3E}">
        <p14:creationId xmlns:p14="http://schemas.microsoft.com/office/powerpoint/2010/main" val="20921339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68" r:id="rId4"/>
    <p:sldLayoutId id="2147483681" r:id="rId5"/>
    <p:sldLayoutId id="2147483667" r:id="rId6"/>
    <p:sldLayoutId id="2147483650" r:id="rId7"/>
    <p:sldLayoutId id="2147483670" r:id="rId8"/>
    <p:sldLayoutId id="2147483682" r:id="rId9"/>
    <p:sldLayoutId id="2147483672" r:id="rId10"/>
    <p:sldLayoutId id="2147483673" r:id="rId11"/>
    <p:sldLayoutId id="2147483684" r:id="rId12"/>
    <p:sldLayoutId id="2147483689" r:id="rId13"/>
    <p:sldLayoutId id="2147483690" r:id="rId14"/>
    <p:sldLayoutId id="2147483691" r:id="rId15"/>
    <p:sldLayoutId id="2147483692" r:id="rId16"/>
    <p:sldLayoutId id="2147483693" r:id="rId17"/>
    <p:sldLayoutId id="2147483694" r:id="rId18"/>
    <p:sldLayoutId id="2147483685" r:id="rId19"/>
    <p:sldLayoutId id="2147483686" r:id="rId20"/>
    <p:sldLayoutId id="2147483687" r:id="rId21"/>
    <p:sldLayoutId id="2147483688" r:id="rId22"/>
    <p:sldLayoutId id="2147483651" r:id="rId23"/>
    <p:sldLayoutId id="2147483669" r:id="rId24"/>
    <p:sldLayoutId id="2147483683" r:id="rId25"/>
    <p:sldLayoutId id="2147483656" r:id="rId26"/>
    <p:sldLayoutId id="2147483675" r:id="rId27"/>
    <p:sldLayoutId id="2147483671" r:id="rId28"/>
    <p:sldLayoutId id="2147483676" r:id="rId29"/>
    <p:sldLayoutId id="2147483657" r:id="rId30"/>
    <p:sldLayoutId id="2147483662" r:id="rId31"/>
    <p:sldLayoutId id="2147483664" r:id="rId32"/>
    <p:sldLayoutId id="2147483652" r:id="rId33"/>
    <p:sldLayoutId id="2147483653" r:id="rId34"/>
    <p:sldLayoutId id="2147483674" r:id="rId35"/>
    <p:sldLayoutId id="2147483654" r:id="rId36"/>
    <p:sldLayoutId id="2147483677" r:id="rId37"/>
    <p:sldLayoutId id="214748365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100000"/>
        </a:lnSpc>
        <a:spcBef>
          <a:spcPct val="0"/>
        </a:spcBef>
        <a:buNone/>
        <a:defRPr sz="4400" b="0" i="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www.publicdomainpictures.net/view-image.php?image=32790&amp;picture=little-builder" TargetMode="External"/><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s://www.wired.it/gadget/elettrodomestici/2020/12/10/microonde-sharp-con-alexa/" TargetMode="External"/><Relationship Id="rId2" Type="http://schemas.openxmlformats.org/officeDocument/2006/relationships/image" Target="../media/image38.jp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2F12-A6FD-7429-16B9-4D4330DE03DA}"/>
              </a:ext>
            </a:extLst>
          </p:cNvPr>
          <p:cNvSpPr>
            <a:spLocks noGrp="1"/>
          </p:cNvSpPr>
          <p:nvPr>
            <p:ph type="ctrTitle"/>
          </p:nvPr>
        </p:nvSpPr>
        <p:spPr/>
        <p:txBody>
          <a:bodyPr>
            <a:noAutofit/>
          </a:bodyPr>
          <a:lstStyle/>
          <a:p>
            <a:r>
              <a:rPr lang="en-US" sz="4400" dirty="0"/>
              <a:t>War Stories: Unrealistic Timelines and Unanticipated Roadblocks</a:t>
            </a:r>
          </a:p>
        </p:txBody>
      </p:sp>
      <p:sp>
        <p:nvSpPr>
          <p:cNvPr id="3" name="Subtitle 2">
            <a:extLst>
              <a:ext uri="{FF2B5EF4-FFF2-40B4-BE49-F238E27FC236}">
                <a16:creationId xmlns:a16="http://schemas.microsoft.com/office/drawing/2014/main" id="{ABEF9E14-EFED-51ED-31B6-D57DE27117AC}"/>
              </a:ext>
            </a:extLst>
          </p:cNvPr>
          <p:cNvSpPr>
            <a:spLocks noGrp="1"/>
          </p:cNvSpPr>
          <p:nvPr>
            <p:ph type="subTitle" idx="1"/>
          </p:nvPr>
        </p:nvSpPr>
        <p:spPr/>
        <p:txBody>
          <a:bodyPr/>
          <a:lstStyle/>
          <a:p>
            <a:r>
              <a:rPr lang="en-US" dirty="0"/>
              <a:t>Continuing Education Class </a:t>
            </a:r>
          </a:p>
        </p:txBody>
      </p:sp>
    </p:spTree>
    <p:extLst>
      <p:ext uri="{BB962C8B-B14F-4D97-AF65-F5344CB8AC3E}">
        <p14:creationId xmlns:p14="http://schemas.microsoft.com/office/powerpoint/2010/main" val="349140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0C89-2EF5-668B-0B46-E928EB5E8186}"/>
              </a:ext>
            </a:extLst>
          </p:cNvPr>
          <p:cNvSpPr>
            <a:spLocks noGrp="1"/>
          </p:cNvSpPr>
          <p:nvPr>
            <p:ph type="title"/>
          </p:nvPr>
        </p:nvSpPr>
        <p:spPr/>
        <p:txBody>
          <a:bodyPr/>
          <a:lstStyle/>
          <a:p>
            <a:r>
              <a:rPr lang="en-US" dirty="0"/>
              <a:t>Encroachments on a Survey </a:t>
            </a:r>
          </a:p>
        </p:txBody>
      </p:sp>
      <p:sp>
        <p:nvSpPr>
          <p:cNvPr id="3" name="Content Placeholder 2">
            <a:extLst>
              <a:ext uri="{FF2B5EF4-FFF2-40B4-BE49-F238E27FC236}">
                <a16:creationId xmlns:a16="http://schemas.microsoft.com/office/drawing/2014/main" id="{380808F7-67EA-E21F-EF60-39B6F7979001}"/>
              </a:ext>
            </a:extLst>
          </p:cNvPr>
          <p:cNvSpPr>
            <a:spLocks noGrp="1"/>
          </p:cNvSpPr>
          <p:nvPr>
            <p:ph idx="1"/>
          </p:nvPr>
        </p:nvSpPr>
        <p:spPr>
          <a:xfrm>
            <a:off x="5196233" y="1422402"/>
            <a:ext cx="6562709" cy="4942887"/>
          </a:xfrm>
        </p:spPr>
        <p:txBody>
          <a:bodyPr/>
          <a:lstStyle/>
          <a:p>
            <a:r>
              <a:rPr lang="en-US" dirty="0"/>
              <a:t>The survey showed encroachments on all three sides of the property.  Title underwriters required a special exception for these encroachments in the title policy </a:t>
            </a:r>
          </a:p>
          <a:p>
            <a:pPr lvl="1"/>
            <a:r>
              <a:rPr lang="en-US" dirty="0"/>
              <a:t>Seller can no longer convey good and marketable title as defined in the GAR contract.  </a:t>
            </a:r>
          </a:p>
          <a:p>
            <a:r>
              <a:rPr lang="en-US" dirty="0"/>
              <a:t>The seller could not remove the encroachments in time for closing but was willing to get an encroachment agreement from the neighbors.  The buyer would not accept an encroachment agreement.  </a:t>
            </a:r>
          </a:p>
          <a:p>
            <a:r>
              <a:rPr lang="en-US" dirty="0"/>
              <a:t>Seller later remembered they had a very old survey that showed these encroachments.  They had forgotten about that survey and thus failed to disclose the encroachments.</a:t>
            </a:r>
          </a:p>
          <a:p>
            <a:r>
              <a:rPr lang="en-US" dirty="0"/>
              <a:t>Buyers have a right to terminate for title objections up until closing and are under no obligation to accept an encroachment agreement.          </a:t>
            </a:r>
          </a:p>
          <a:p>
            <a:endParaRPr lang="en-US" dirty="0"/>
          </a:p>
        </p:txBody>
      </p:sp>
      <p:pic>
        <p:nvPicPr>
          <p:cNvPr id="4" name="Picture 3" descr="Diagram&#10;&#10;Description automatically generated">
            <a:extLst>
              <a:ext uri="{FF2B5EF4-FFF2-40B4-BE49-F238E27FC236}">
                <a16:creationId xmlns:a16="http://schemas.microsoft.com/office/drawing/2014/main" id="{76F85FE3-8335-BE10-E709-6796D2047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490" y="1526959"/>
            <a:ext cx="4648744" cy="5144610"/>
          </a:xfrm>
          <a:prstGeom prst="rect">
            <a:avLst/>
          </a:prstGeom>
        </p:spPr>
      </p:pic>
    </p:spTree>
    <p:extLst>
      <p:ext uri="{BB962C8B-B14F-4D97-AF65-F5344CB8AC3E}">
        <p14:creationId xmlns:p14="http://schemas.microsoft.com/office/powerpoint/2010/main" val="207537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C7D1-71B8-4976-70BD-0E968E97A58D}"/>
              </a:ext>
            </a:extLst>
          </p:cNvPr>
          <p:cNvSpPr>
            <a:spLocks noGrp="1"/>
          </p:cNvSpPr>
          <p:nvPr>
            <p:ph type="title"/>
          </p:nvPr>
        </p:nvSpPr>
        <p:spPr/>
        <p:txBody>
          <a:bodyPr/>
          <a:lstStyle/>
          <a:p>
            <a:r>
              <a:rPr lang="en-US" dirty="0"/>
              <a:t>Lessons </a:t>
            </a:r>
          </a:p>
        </p:txBody>
      </p:sp>
      <p:sp>
        <p:nvSpPr>
          <p:cNvPr id="3" name="Text Placeholder 2">
            <a:extLst>
              <a:ext uri="{FF2B5EF4-FFF2-40B4-BE49-F238E27FC236}">
                <a16:creationId xmlns:a16="http://schemas.microsoft.com/office/drawing/2014/main" id="{8DF41D2E-5177-64CF-0CD2-583086134D62}"/>
              </a:ext>
            </a:extLst>
          </p:cNvPr>
          <p:cNvSpPr>
            <a:spLocks noGrp="1"/>
          </p:cNvSpPr>
          <p:nvPr>
            <p:ph type="body" sz="quarter" idx="10"/>
          </p:nvPr>
        </p:nvSpPr>
        <p:spPr/>
        <p:txBody>
          <a:bodyPr/>
          <a:lstStyle/>
          <a:p>
            <a:pPr marL="342900" indent="-342900">
              <a:buAutoNum type="arabicParenR"/>
            </a:pPr>
            <a:r>
              <a:rPr lang="en-US" dirty="0">
                <a:solidFill>
                  <a:srgbClr val="243746"/>
                </a:solidFill>
              </a:rPr>
              <a:t>Surveys are vital!  A visual inspection of the property alone wouldn’t reveal these encroachment.</a:t>
            </a:r>
          </a:p>
          <a:p>
            <a:pPr marL="342900" indent="-342900">
              <a:buAutoNum type="arabicParenR"/>
            </a:pPr>
            <a:r>
              <a:rPr lang="en-US" dirty="0">
                <a:solidFill>
                  <a:srgbClr val="243746"/>
                </a:solidFill>
              </a:rPr>
              <a:t>A buyer isn’t obligated to accept an encroachment agreement, easement, etc. and has the right to terminate due to a title objection up until closing!    </a:t>
            </a:r>
          </a:p>
          <a:p>
            <a:pPr marL="342900" indent="-342900">
              <a:buAutoNum type="arabicParenR"/>
            </a:pPr>
            <a:r>
              <a:rPr lang="en-US" dirty="0">
                <a:solidFill>
                  <a:srgbClr val="243746"/>
                </a:solidFill>
              </a:rPr>
              <a:t>Disclose, disclose, disclose!</a:t>
            </a:r>
          </a:p>
          <a:p>
            <a:endParaRPr lang="en-US" dirty="0"/>
          </a:p>
        </p:txBody>
      </p:sp>
    </p:spTree>
    <p:extLst>
      <p:ext uri="{BB962C8B-B14F-4D97-AF65-F5344CB8AC3E}">
        <p14:creationId xmlns:p14="http://schemas.microsoft.com/office/powerpoint/2010/main" val="383257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EA3D-60B1-F82F-6C33-ED98F1EE9D28}"/>
              </a:ext>
            </a:extLst>
          </p:cNvPr>
          <p:cNvSpPr>
            <a:spLocks noGrp="1"/>
          </p:cNvSpPr>
          <p:nvPr>
            <p:ph type="title"/>
          </p:nvPr>
        </p:nvSpPr>
        <p:spPr/>
        <p:txBody>
          <a:bodyPr/>
          <a:lstStyle/>
          <a:p>
            <a:r>
              <a:rPr lang="en-US" dirty="0"/>
              <a:t>Lien in the Gap </a:t>
            </a:r>
          </a:p>
        </p:txBody>
      </p:sp>
      <p:sp>
        <p:nvSpPr>
          <p:cNvPr id="3" name="Content Placeholder 2">
            <a:extLst>
              <a:ext uri="{FF2B5EF4-FFF2-40B4-BE49-F238E27FC236}">
                <a16:creationId xmlns:a16="http://schemas.microsoft.com/office/drawing/2014/main" id="{4D806FEE-B2A2-3870-5D58-872FFA550E4A}"/>
              </a:ext>
            </a:extLst>
          </p:cNvPr>
          <p:cNvSpPr>
            <a:spLocks noGrp="1"/>
          </p:cNvSpPr>
          <p:nvPr>
            <p:ph idx="1"/>
          </p:nvPr>
        </p:nvSpPr>
        <p:spPr>
          <a:xfrm>
            <a:off x="7224582" y="1884795"/>
            <a:ext cx="4129216" cy="4249674"/>
          </a:xfrm>
        </p:spPr>
        <p:txBody>
          <a:bodyPr/>
          <a:lstStyle/>
          <a:p>
            <a:pPr marL="0" indent="0">
              <a:buNone/>
            </a:pPr>
            <a:r>
              <a:rPr lang="en-US" sz="1600" dirty="0">
                <a:solidFill>
                  <a:srgbClr val="243746"/>
                </a:solidFill>
              </a:rPr>
              <a:t>Lessons:</a:t>
            </a:r>
          </a:p>
          <a:p>
            <a:pPr marL="342900" indent="-342900">
              <a:buAutoNum type="arabicParenR"/>
            </a:pPr>
            <a:r>
              <a:rPr lang="en-US" sz="1600" dirty="0">
                <a:solidFill>
                  <a:srgbClr val="243746"/>
                </a:solidFill>
              </a:rPr>
              <a:t>Title insurance is important!  Even the most diligent closing attorney wouldn’t have been able to find this FIFA.</a:t>
            </a:r>
          </a:p>
          <a:p>
            <a:pPr marL="342900" indent="-342900">
              <a:buAutoNum type="arabicParenR"/>
            </a:pPr>
            <a:endParaRPr lang="en-US" sz="1600" dirty="0">
              <a:solidFill>
                <a:srgbClr val="243746"/>
              </a:solidFill>
            </a:endParaRPr>
          </a:p>
          <a:p>
            <a:pPr marL="342900" indent="-342900">
              <a:buAutoNum type="arabicParenR"/>
            </a:pPr>
            <a:r>
              <a:rPr lang="en-US" sz="1600" dirty="0">
                <a:solidFill>
                  <a:srgbClr val="243746"/>
                </a:solidFill>
              </a:rPr>
              <a:t>Without title insurance the seller would have to go after the prior owner directly to try to recover. </a:t>
            </a:r>
          </a:p>
          <a:p>
            <a:pPr marL="0" indent="0">
              <a:buNone/>
            </a:pPr>
            <a:endParaRPr lang="en-US" dirty="0"/>
          </a:p>
        </p:txBody>
      </p:sp>
      <p:sp>
        <p:nvSpPr>
          <p:cNvPr id="4" name="Content Placeholder 3">
            <a:extLst>
              <a:ext uri="{FF2B5EF4-FFF2-40B4-BE49-F238E27FC236}">
                <a16:creationId xmlns:a16="http://schemas.microsoft.com/office/drawing/2014/main" id="{7F7C631F-3845-5DE6-0069-C47922895A65}"/>
              </a:ext>
            </a:extLst>
          </p:cNvPr>
          <p:cNvSpPr>
            <a:spLocks noGrp="1"/>
          </p:cNvSpPr>
          <p:nvPr>
            <p:ph idx="10"/>
          </p:nvPr>
        </p:nvSpPr>
        <p:spPr>
          <a:xfrm>
            <a:off x="838200" y="1884794"/>
            <a:ext cx="6141306" cy="4249675"/>
          </a:xfrm>
        </p:spPr>
        <p:txBody>
          <a:bodyPr>
            <a:normAutofit fontScale="25000" lnSpcReduction="20000"/>
          </a:bodyPr>
          <a:lstStyle/>
          <a:p>
            <a:pPr>
              <a:lnSpc>
                <a:spcPct val="150000"/>
              </a:lnSpc>
            </a:pPr>
            <a:r>
              <a:rPr lang="en-US" sz="6400" dirty="0">
                <a:solidFill>
                  <a:srgbClr val="243746"/>
                </a:solidFill>
                <a:cs typeface="Arial" panose="020B0604020202020204" pitchFamily="34" charset="0"/>
              </a:rPr>
              <a:t>Seller purchased the condo a few months prior. </a:t>
            </a:r>
          </a:p>
          <a:p>
            <a:pPr>
              <a:lnSpc>
                <a:spcPct val="150000"/>
              </a:lnSpc>
            </a:pPr>
            <a:r>
              <a:rPr lang="en-US" sz="6400" dirty="0">
                <a:solidFill>
                  <a:srgbClr val="243746"/>
                </a:solidFill>
                <a:cs typeface="Arial" panose="020B0604020202020204" pitchFamily="34" charset="0"/>
              </a:rPr>
              <a:t>Our title exam pulled a FIFA against the prior owner that was not paid off at the closing earlier in the year. </a:t>
            </a:r>
          </a:p>
          <a:p>
            <a:pPr>
              <a:lnSpc>
                <a:spcPct val="150000"/>
              </a:lnSpc>
            </a:pPr>
            <a:r>
              <a:rPr lang="en-US" sz="6400" dirty="0">
                <a:solidFill>
                  <a:srgbClr val="243746"/>
                </a:solidFill>
                <a:cs typeface="Arial" panose="020B0604020202020204" pitchFamily="34" charset="0"/>
              </a:rPr>
              <a:t>The face value of the FIFA was approximately 70% of the current sales price.  </a:t>
            </a:r>
          </a:p>
          <a:p>
            <a:pPr>
              <a:lnSpc>
                <a:spcPct val="150000"/>
              </a:lnSpc>
            </a:pPr>
            <a:r>
              <a:rPr lang="en-US" sz="6400" dirty="0">
                <a:solidFill>
                  <a:srgbClr val="243746"/>
                </a:solidFill>
                <a:cs typeface="Arial" panose="020B0604020202020204" pitchFamily="34" charset="0"/>
              </a:rPr>
              <a:t>FIFA was filed one day before their closing, so it fell in the “gap” of the title exam.  There was no way the prior closing attorney could have caught it. </a:t>
            </a:r>
          </a:p>
          <a:p>
            <a:pPr>
              <a:lnSpc>
                <a:spcPct val="150000"/>
              </a:lnSpc>
            </a:pPr>
            <a:r>
              <a:rPr lang="en-US" sz="6400" dirty="0">
                <a:solidFill>
                  <a:srgbClr val="243746"/>
                </a:solidFill>
                <a:cs typeface="Arial" panose="020B0604020202020204" pitchFamily="34" charset="0"/>
              </a:rPr>
              <a:t>Current owner made a claim on their title insurance policy.  Title insurance paid the FIFA almost immediately and we were able to close on time.   </a:t>
            </a:r>
          </a:p>
          <a:p>
            <a:endParaRPr lang="en-US" dirty="0"/>
          </a:p>
        </p:txBody>
      </p:sp>
    </p:spTree>
    <p:extLst>
      <p:ext uri="{BB962C8B-B14F-4D97-AF65-F5344CB8AC3E}">
        <p14:creationId xmlns:p14="http://schemas.microsoft.com/office/powerpoint/2010/main" val="40738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0C89-2EF5-668B-0B46-E928EB5E8186}"/>
              </a:ext>
            </a:extLst>
          </p:cNvPr>
          <p:cNvSpPr>
            <a:spLocks noGrp="1"/>
          </p:cNvSpPr>
          <p:nvPr>
            <p:ph type="title"/>
          </p:nvPr>
        </p:nvSpPr>
        <p:spPr/>
        <p:txBody>
          <a:bodyPr/>
          <a:lstStyle/>
          <a:p>
            <a:r>
              <a:rPr lang="en-US" dirty="0"/>
              <a:t>Lost Legal Description </a:t>
            </a:r>
          </a:p>
        </p:txBody>
      </p:sp>
      <p:sp>
        <p:nvSpPr>
          <p:cNvPr id="3" name="Content Placeholder 2">
            <a:extLst>
              <a:ext uri="{FF2B5EF4-FFF2-40B4-BE49-F238E27FC236}">
                <a16:creationId xmlns:a16="http://schemas.microsoft.com/office/drawing/2014/main" id="{380808F7-67EA-E21F-EF60-39B6F7979001}"/>
              </a:ext>
            </a:extLst>
          </p:cNvPr>
          <p:cNvSpPr>
            <a:spLocks noGrp="1"/>
          </p:cNvSpPr>
          <p:nvPr>
            <p:ph idx="1"/>
          </p:nvPr>
        </p:nvSpPr>
        <p:spPr/>
        <p:txBody>
          <a:bodyPr>
            <a:normAutofit fontScale="92500" lnSpcReduction="20000"/>
          </a:bodyPr>
          <a:lstStyle/>
          <a:p>
            <a:r>
              <a:rPr lang="en-US" sz="2000" dirty="0">
                <a:solidFill>
                  <a:srgbClr val="243746"/>
                </a:solidFill>
              </a:rPr>
              <a:t>The 1997 vesting deed referenced the legal description attached as Exhibit A but there was no Exhibit A attached.  The owner lost all original closing documents in a fire.</a:t>
            </a:r>
          </a:p>
          <a:p>
            <a:endParaRPr lang="en-US" sz="2000" dirty="0">
              <a:solidFill>
                <a:srgbClr val="243746"/>
              </a:solidFill>
            </a:endParaRPr>
          </a:p>
          <a:p>
            <a:r>
              <a:rPr lang="en-US" sz="2000" dirty="0">
                <a:solidFill>
                  <a:srgbClr val="243746"/>
                </a:solidFill>
              </a:rPr>
              <a:t>The title exam also showed a Declaratory Judgment action filed by the current lender to reform the legal description so they could foreclose.  Complaint provided a street address for prior owner – or at least the address of someone with the same name.</a:t>
            </a:r>
          </a:p>
          <a:p>
            <a:endParaRPr lang="en-US" sz="2000" dirty="0">
              <a:solidFill>
                <a:srgbClr val="243746"/>
              </a:solidFill>
            </a:endParaRPr>
          </a:p>
          <a:p>
            <a:r>
              <a:rPr lang="en-US" sz="2000" dirty="0">
                <a:solidFill>
                  <a:srgbClr val="243746"/>
                </a:solidFill>
              </a:rPr>
              <a:t>We sent a Quitclaim Deed via FedEx with a letter </a:t>
            </a:r>
            <a:r>
              <a:rPr lang="en-US" dirty="0">
                <a:solidFill>
                  <a:srgbClr val="243746"/>
                </a:solidFill>
              </a:rPr>
              <a:t>explaining the</a:t>
            </a:r>
            <a:r>
              <a:rPr lang="en-US" sz="2000" dirty="0">
                <a:solidFill>
                  <a:srgbClr val="243746"/>
                </a:solidFill>
              </a:rPr>
              <a:t> current status of title, the pending declaratory judgment, and a request that, if they were the prior owner of this property</a:t>
            </a:r>
            <a:r>
              <a:rPr lang="en-US" dirty="0">
                <a:solidFill>
                  <a:srgbClr val="243746"/>
                </a:solidFill>
              </a:rPr>
              <a:t>, </a:t>
            </a:r>
            <a:r>
              <a:rPr lang="en-US" sz="2000" dirty="0">
                <a:solidFill>
                  <a:srgbClr val="243746"/>
                </a:solidFill>
              </a:rPr>
              <a:t>they please sign the deed before a witness and notary and return it to us via the prepaid FedEx </a:t>
            </a:r>
            <a:r>
              <a:rPr lang="en-US" dirty="0">
                <a:solidFill>
                  <a:srgbClr val="243746"/>
                </a:solidFill>
              </a:rPr>
              <a:t>label</a:t>
            </a:r>
            <a:r>
              <a:rPr lang="en-US" sz="2000" dirty="0">
                <a:solidFill>
                  <a:srgbClr val="243746"/>
                </a:solidFill>
              </a:rPr>
              <a:t>.</a:t>
            </a:r>
          </a:p>
          <a:p>
            <a:endParaRPr lang="en-US" sz="2000" dirty="0">
              <a:solidFill>
                <a:srgbClr val="243746"/>
              </a:solidFill>
            </a:endParaRPr>
          </a:p>
          <a:p>
            <a:r>
              <a:rPr lang="en-US" sz="2000" dirty="0">
                <a:solidFill>
                  <a:srgbClr val="243746"/>
                </a:solidFill>
              </a:rPr>
              <a:t>Listing Agent did some skip-trace research and found several phone numbers for person(s) with the same name as the prior owner.  Listing Agent called all of them and on the last try, got the right person.  The </a:t>
            </a:r>
            <a:r>
              <a:rPr lang="en-US" dirty="0">
                <a:solidFill>
                  <a:srgbClr val="243746"/>
                </a:solidFill>
              </a:rPr>
              <a:t>Listing Agent e</a:t>
            </a:r>
            <a:r>
              <a:rPr lang="en-US" sz="2000" dirty="0">
                <a:solidFill>
                  <a:srgbClr val="243746"/>
                </a:solidFill>
              </a:rPr>
              <a:t>xplained the situation for him again and he signed the deed and returned it to us for recording.</a:t>
            </a:r>
          </a:p>
          <a:p>
            <a:pPr marL="0" indent="0">
              <a:buNone/>
            </a:pPr>
            <a:endParaRPr lang="en-US" dirty="0">
              <a:solidFill>
                <a:srgbClr val="243746"/>
              </a:solidFill>
            </a:endParaRPr>
          </a:p>
          <a:p>
            <a:pPr marL="0" indent="0" algn="r">
              <a:buNone/>
            </a:pPr>
            <a:r>
              <a:rPr lang="en-US" dirty="0">
                <a:solidFill>
                  <a:srgbClr val="243746"/>
                </a:solidFill>
              </a:rPr>
              <a:t>Continued…</a:t>
            </a:r>
          </a:p>
        </p:txBody>
      </p:sp>
    </p:spTree>
    <p:extLst>
      <p:ext uri="{BB962C8B-B14F-4D97-AF65-F5344CB8AC3E}">
        <p14:creationId xmlns:p14="http://schemas.microsoft.com/office/powerpoint/2010/main" val="30594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0C89-2EF5-668B-0B46-E928EB5E8186}"/>
              </a:ext>
            </a:extLst>
          </p:cNvPr>
          <p:cNvSpPr>
            <a:spLocks noGrp="1"/>
          </p:cNvSpPr>
          <p:nvPr>
            <p:ph type="title"/>
          </p:nvPr>
        </p:nvSpPr>
        <p:spPr/>
        <p:txBody>
          <a:bodyPr/>
          <a:lstStyle/>
          <a:p>
            <a:r>
              <a:rPr lang="en-US" dirty="0"/>
              <a:t>Lost Legal Description </a:t>
            </a:r>
          </a:p>
        </p:txBody>
      </p:sp>
      <p:sp>
        <p:nvSpPr>
          <p:cNvPr id="3" name="Content Placeholder 2">
            <a:extLst>
              <a:ext uri="{FF2B5EF4-FFF2-40B4-BE49-F238E27FC236}">
                <a16:creationId xmlns:a16="http://schemas.microsoft.com/office/drawing/2014/main" id="{380808F7-67EA-E21F-EF60-39B6F7979001}"/>
              </a:ext>
            </a:extLst>
          </p:cNvPr>
          <p:cNvSpPr>
            <a:spLocks noGrp="1"/>
          </p:cNvSpPr>
          <p:nvPr>
            <p:ph idx="1"/>
          </p:nvPr>
        </p:nvSpPr>
        <p:spPr>
          <a:xfrm>
            <a:off x="838200" y="1822652"/>
            <a:ext cx="5411680" cy="4127158"/>
          </a:xfrm>
        </p:spPr>
        <p:txBody>
          <a:bodyPr>
            <a:normAutofit/>
          </a:bodyPr>
          <a:lstStyle/>
          <a:p>
            <a:r>
              <a:rPr lang="en-US" dirty="0">
                <a:solidFill>
                  <a:srgbClr val="243746"/>
                </a:solidFill>
              </a:rPr>
              <a:t>In the meantime, the title underwriter said we could only close this property one of two ways: </a:t>
            </a:r>
          </a:p>
          <a:p>
            <a:pPr marL="457189" lvl="1" indent="0">
              <a:buNone/>
            </a:pPr>
            <a:r>
              <a:rPr lang="en-US" dirty="0">
                <a:solidFill>
                  <a:srgbClr val="243746"/>
                </a:solidFill>
              </a:rPr>
              <a:t>1) if the prior owner signed the deed; or </a:t>
            </a:r>
          </a:p>
          <a:p>
            <a:pPr marL="457189" lvl="1" indent="0">
              <a:buNone/>
            </a:pPr>
            <a:r>
              <a:rPr lang="en-US" dirty="0">
                <a:solidFill>
                  <a:srgbClr val="243746"/>
                </a:solidFill>
              </a:rPr>
              <a:t>2) the Declaratory Judgment reformed the prior deed with missing legal description.  </a:t>
            </a:r>
          </a:p>
          <a:p>
            <a:r>
              <a:rPr lang="en-US" dirty="0">
                <a:solidFill>
                  <a:srgbClr val="243746"/>
                </a:solidFill>
              </a:rPr>
              <a:t>Obviously, option (2) would have delayed closing for several months, possibly with Purchaser terminating the deal.</a:t>
            </a:r>
          </a:p>
          <a:p>
            <a:r>
              <a:rPr lang="en-US" dirty="0">
                <a:solidFill>
                  <a:srgbClr val="243746"/>
                </a:solidFill>
              </a:rPr>
              <a:t>Fortunately, the prior owner signed the quitclaim deed so we could satisfy option (1).</a:t>
            </a:r>
            <a:endParaRPr lang="en-US" dirty="0"/>
          </a:p>
          <a:p>
            <a:endParaRPr lang="en-US" dirty="0">
              <a:solidFill>
                <a:srgbClr val="FF0000"/>
              </a:solidFill>
            </a:endParaRPr>
          </a:p>
          <a:p>
            <a:endParaRPr lang="en-US" dirty="0">
              <a:solidFill>
                <a:srgbClr val="FF0000"/>
              </a:solidFill>
            </a:endParaRPr>
          </a:p>
          <a:p>
            <a:pPr marL="0" indent="0">
              <a:buNone/>
            </a:pPr>
            <a:endParaRPr lang="en-US" dirty="0"/>
          </a:p>
        </p:txBody>
      </p:sp>
      <p:sp>
        <p:nvSpPr>
          <p:cNvPr id="4" name="Content Placeholder 3">
            <a:extLst>
              <a:ext uri="{FF2B5EF4-FFF2-40B4-BE49-F238E27FC236}">
                <a16:creationId xmlns:a16="http://schemas.microsoft.com/office/drawing/2014/main" id="{92BDAED2-E7AE-95D2-59B0-15F8166A625D}"/>
              </a:ext>
            </a:extLst>
          </p:cNvPr>
          <p:cNvSpPr>
            <a:spLocks noGrp="1"/>
          </p:cNvSpPr>
          <p:nvPr>
            <p:ph idx="10"/>
          </p:nvPr>
        </p:nvSpPr>
        <p:spPr>
          <a:xfrm>
            <a:off x="6942338" y="1822652"/>
            <a:ext cx="4411460" cy="4127158"/>
          </a:xfrm>
        </p:spPr>
        <p:txBody>
          <a:bodyPr/>
          <a:lstStyle/>
          <a:p>
            <a:pPr marL="0" indent="0">
              <a:buNone/>
            </a:pPr>
            <a:r>
              <a:rPr lang="en-US" dirty="0">
                <a:solidFill>
                  <a:srgbClr val="243746"/>
                </a:solidFill>
              </a:rPr>
              <a:t>Lessons </a:t>
            </a:r>
          </a:p>
          <a:p>
            <a:r>
              <a:rPr lang="en-US" dirty="0">
                <a:solidFill>
                  <a:srgbClr val="243746"/>
                </a:solidFill>
              </a:rPr>
              <a:t>If the original deed and title insurance policy weren’t lost in a fire, given the age of the deed,  the title insurance underwriters may have agreed to insure it without tracking down the prior owner. </a:t>
            </a:r>
          </a:p>
          <a:p>
            <a:r>
              <a:rPr lang="en-US" dirty="0">
                <a:solidFill>
                  <a:srgbClr val="243746"/>
                </a:solidFill>
              </a:rPr>
              <a:t>Keep an electronic copy of your important documents! </a:t>
            </a:r>
          </a:p>
          <a:p>
            <a:pPr marL="0" indent="0">
              <a:buNone/>
            </a:pPr>
            <a:endParaRPr lang="en-US" dirty="0"/>
          </a:p>
        </p:txBody>
      </p:sp>
    </p:spTree>
    <p:extLst>
      <p:ext uri="{BB962C8B-B14F-4D97-AF65-F5344CB8AC3E}">
        <p14:creationId xmlns:p14="http://schemas.microsoft.com/office/powerpoint/2010/main" val="13078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2367732-F462-AC70-E4CB-07271C3F33A2}"/>
              </a:ext>
            </a:extLst>
          </p:cNvPr>
          <p:cNvSpPr>
            <a:spLocks noGrp="1"/>
          </p:cNvSpPr>
          <p:nvPr>
            <p:ph sz="quarter" idx="12"/>
          </p:nvPr>
        </p:nvSpPr>
        <p:spPr>
          <a:xfrm>
            <a:off x="5949599" y="513406"/>
            <a:ext cx="5813313" cy="5590830"/>
          </a:xfrm>
        </p:spPr>
        <p:txBody>
          <a:bodyPr/>
          <a:lstStyle/>
          <a:p>
            <a:pPr marL="342900" indent="-342900" algn="l">
              <a:buFont typeface="Arial" panose="020B0604020202020204" pitchFamily="34" charset="0"/>
              <a:buChar char="•"/>
            </a:pPr>
            <a:r>
              <a:rPr lang="en-US" dirty="0">
                <a:solidFill>
                  <a:srgbClr val="243746"/>
                </a:solidFill>
              </a:rPr>
              <a:t>Husband went hiking in Afghanistan and was taken hostage by the Taliban </a:t>
            </a:r>
          </a:p>
          <a:p>
            <a:pPr marL="342900" indent="-342900" algn="l">
              <a:buFont typeface="Arial" panose="020B0604020202020204" pitchFamily="34" charset="0"/>
              <a:buChar char="•"/>
            </a:pPr>
            <a:r>
              <a:rPr lang="en-US" dirty="0">
                <a:solidFill>
                  <a:srgbClr val="243746"/>
                </a:solidFill>
              </a:rPr>
              <a:t>There has been no word from him since and his phone last pinged in Kabul three weeks ago</a:t>
            </a:r>
          </a:p>
          <a:p>
            <a:pPr marL="342900" indent="-342900" algn="l">
              <a:buFont typeface="Arial" panose="020B0604020202020204" pitchFamily="34" charset="0"/>
              <a:buChar char="•"/>
            </a:pPr>
            <a:r>
              <a:rPr lang="en-US" dirty="0">
                <a:solidFill>
                  <a:srgbClr val="243746"/>
                </a:solidFill>
              </a:rPr>
              <a:t>He did not make any contingency plans, sign a POA, etc. before leaving </a:t>
            </a:r>
          </a:p>
          <a:p>
            <a:pPr marL="342900" indent="-342900" algn="l">
              <a:buFont typeface="Arial" panose="020B0604020202020204" pitchFamily="34" charset="0"/>
              <a:buChar char="•"/>
            </a:pPr>
            <a:r>
              <a:rPr lang="en-US" dirty="0">
                <a:solidFill>
                  <a:srgbClr val="243746"/>
                </a:solidFill>
              </a:rPr>
              <a:t>Wife is now facing foreclosure, but she can’t sell because her husband is on title</a:t>
            </a:r>
          </a:p>
          <a:p>
            <a:pPr marL="342900" indent="-342900" algn="l">
              <a:buFont typeface="Arial" panose="020B0604020202020204" pitchFamily="34" charset="0"/>
              <a:buChar char="•"/>
            </a:pPr>
            <a:r>
              <a:rPr lang="en-US" dirty="0">
                <a:solidFill>
                  <a:srgbClr val="243746"/>
                </a:solidFill>
              </a:rPr>
              <a:t>Even if he signed a POA before leaving the POA would not be sufficient for the sale of the property</a:t>
            </a:r>
          </a:p>
          <a:p>
            <a:pPr marL="342900" indent="-342900" algn="l">
              <a:buFont typeface="Arial" panose="020B0604020202020204" pitchFamily="34" charset="0"/>
              <a:buChar char="•"/>
            </a:pPr>
            <a:r>
              <a:rPr lang="en-US" dirty="0">
                <a:solidFill>
                  <a:srgbClr val="243746"/>
                </a:solidFill>
              </a:rPr>
              <a:t>A POA is only valid during your lifetime and there was no way to confirm if: 1) he is alive; and 2) if he approves of the sale</a:t>
            </a:r>
          </a:p>
          <a:p>
            <a:pPr marL="342900" indent="-342900" algn="l">
              <a:buFont typeface="Arial" panose="020B0604020202020204" pitchFamily="34" charset="0"/>
              <a:buChar char="•"/>
            </a:pPr>
            <a:r>
              <a:rPr lang="en-US" dirty="0">
                <a:solidFill>
                  <a:srgbClr val="243746"/>
                </a:solidFill>
              </a:rPr>
              <a:t>Wife would ultimately need to petition the court to give her authority to sell.  </a:t>
            </a:r>
          </a:p>
          <a:p>
            <a:pPr algn="l"/>
            <a:endParaRPr lang="en-US" dirty="0"/>
          </a:p>
        </p:txBody>
      </p:sp>
      <p:sp>
        <p:nvSpPr>
          <p:cNvPr id="3" name="Content Placeholder 2">
            <a:extLst>
              <a:ext uri="{FF2B5EF4-FFF2-40B4-BE49-F238E27FC236}">
                <a16:creationId xmlns:a16="http://schemas.microsoft.com/office/drawing/2014/main" id="{380808F7-67EA-E21F-EF60-39B6F7979001}"/>
              </a:ext>
            </a:extLst>
          </p:cNvPr>
          <p:cNvSpPr>
            <a:spLocks noGrp="1"/>
          </p:cNvSpPr>
          <p:nvPr>
            <p:ph idx="1"/>
          </p:nvPr>
        </p:nvSpPr>
        <p:spPr>
          <a:xfrm>
            <a:off x="689919" y="2947386"/>
            <a:ext cx="4734697" cy="3156850"/>
          </a:xfrm>
        </p:spPr>
        <p:txBody>
          <a:bodyPr>
            <a:normAutofit fontScale="92500" lnSpcReduction="10000"/>
          </a:bodyPr>
          <a:lstStyle/>
          <a:p>
            <a:pPr marL="0" indent="0">
              <a:buNone/>
            </a:pPr>
            <a:r>
              <a:rPr lang="en-US" dirty="0"/>
              <a:t>Lessons:</a:t>
            </a:r>
          </a:p>
          <a:p>
            <a:r>
              <a:rPr lang="en-US" dirty="0"/>
              <a:t>If you are going abroad make a plan for the sale of your house before you leave – it is cumbersome to have documents notarized while abroad. </a:t>
            </a:r>
          </a:p>
          <a:p>
            <a:r>
              <a:rPr lang="en-US" dirty="0"/>
              <a:t>A POA can only be used during the owner’s lifetime – we must be able to verify they are alive, well, and that they approve of the sale.</a:t>
            </a:r>
          </a:p>
          <a:p>
            <a:r>
              <a:rPr lang="en-US" dirty="0"/>
              <a:t>Maybe think twice before planning a hiking trip to Afghanistan  </a:t>
            </a:r>
          </a:p>
        </p:txBody>
      </p:sp>
      <p:sp>
        <p:nvSpPr>
          <p:cNvPr id="2" name="Title 1">
            <a:extLst>
              <a:ext uri="{FF2B5EF4-FFF2-40B4-BE49-F238E27FC236}">
                <a16:creationId xmlns:a16="http://schemas.microsoft.com/office/drawing/2014/main" id="{5BE60C89-2EF5-668B-0B46-E928EB5E8186}"/>
              </a:ext>
            </a:extLst>
          </p:cNvPr>
          <p:cNvSpPr>
            <a:spLocks noGrp="1"/>
          </p:cNvSpPr>
          <p:nvPr>
            <p:ph type="title"/>
          </p:nvPr>
        </p:nvSpPr>
        <p:spPr/>
        <p:txBody>
          <a:bodyPr/>
          <a:lstStyle/>
          <a:p>
            <a:r>
              <a:rPr lang="en-US" dirty="0"/>
              <a:t>Hiking in Afghanistan </a:t>
            </a:r>
          </a:p>
        </p:txBody>
      </p:sp>
    </p:spTree>
    <p:extLst>
      <p:ext uri="{BB962C8B-B14F-4D97-AF65-F5344CB8AC3E}">
        <p14:creationId xmlns:p14="http://schemas.microsoft.com/office/powerpoint/2010/main" val="403348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0C89-2EF5-668B-0B46-E928EB5E8186}"/>
              </a:ext>
            </a:extLst>
          </p:cNvPr>
          <p:cNvSpPr>
            <a:spLocks noGrp="1"/>
          </p:cNvSpPr>
          <p:nvPr>
            <p:ph type="title"/>
          </p:nvPr>
        </p:nvSpPr>
        <p:spPr/>
        <p:txBody>
          <a:bodyPr/>
          <a:lstStyle/>
          <a:p>
            <a:r>
              <a:rPr lang="en-US" dirty="0"/>
              <a:t>Right to Request Repairs </a:t>
            </a:r>
          </a:p>
        </p:txBody>
      </p:sp>
      <p:sp>
        <p:nvSpPr>
          <p:cNvPr id="3" name="Content Placeholder 2">
            <a:extLst>
              <a:ext uri="{FF2B5EF4-FFF2-40B4-BE49-F238E27FC236}">
                <a16:creationId xmlns:a16="http://schemas.microsoft.com/office/drawing/2014/main" id="{380808F7-67EA-E21F-EF60-39B6F7979001}"/>
              </a:ext>
            </a:extLst>
          </p:cNvPr>
          <p:cNvSpPr>
            <a:spLocks noGrp="1"/>
          </p:cNvSpPr>
          <p:nvPr>
            <p:ph idx="1"/>
          </p:nvPr>
        </p:nvSpPr>
        <p:spPr/>
        <p:txBody>
          <a:bodyPr/>
          <a:lstStyle/>
          <a:p>
            <a:pPr marL="0" indent="0" algn="just">
              <a:buNone/>
            </a:pPr>
            <a:r>
              <a:rPr lang="en-US" dirty="0">
                <a:solidFill>
                  <a:srgbClr val="243746"/>
                </a:solidFill>
              </a:rPr>
              <a:t>Under the right to request repairs you can only request repairs for “Defects” as defined in the contract. </a:t>
            </a:r>
          </a:p>
        </p:txBody>
      </p:sp>
      <p:pic>
        <p:nvPicPr>
          <p:cNvPr id="4" name="Picture 3" descr="Text&#10;&#10;Description automatically generated">
            <a:extLst>
              <a:ext uri="{FF2B5EF4-FFF2-40B4-BE49-F238E27FC236}">
                <a16:creationId xmlns:a16="http://schemas.microsoft.com/office/drawing/2014/main" id="{4A7D7102-10F8-F36E-8EF6-21F8E9A2A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633" y="2243487"/>
            <a:ext cx="10108734" cy="3396534"/>
          </a:xfrm>
          <a:prstGeom prst="rect">
            <a:avLst/>
          </a:prstGeom>
        </p:spPr>
      </p:pic>
    </p:spTree>
    <p:extLst>
      <p:ext uri="{BB962C8B-B14F-4D97-AF65-F5344CB8AC3E}">
        <p14:creationId xmlns:p14="http://schemas.microsoft.com/office/powerpoint/2010/main" val="56445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sp>
        <p:nvSpPr>
          <p:cNvPr id="3" name="TextBox 2">
            <a:extLst>
              <a:ext uri="{FF2B5EF4-FFF2-40B4-BE49-F238E27FC236}">
                <a16:creationId xmlns:a16="http://schemas.microsoft.com/office/drawing/2014/main" id="{218E84B3-55C5-4769-831F-E045AC7F98D4}"/>
              </a:ext>
            </a:extLst>
          </p:cNvPr>
          <p:cNvSpPr txBox="1"/>
          <p:nvPr/>
        </p:nvSpPr>
        <p:spPr>
          <a:xfrm>
            <a:off x="4983549" y="1647302"/>
            <a:ext cx="6627303" cy="4524315"/>
          </a:xfrm>
          <a:prstGeom prst="rect">
            <a:avLst/>
          </a:prstGeom>
          <a:noFill/>
        </p:spPr>
        <p:txBody>
          <a:bodyPr wrap="square" rtlCol="0">
            <a:spAutoFit/>
          </a:bodyPr>
          <a:lstStyle/>
          <a:p>
            <a:r>
              <a:rPr lang="en-US" sz="2400" dirty="0">
                <a:solidFill>
                  <a:srgbClr val="243746"/>
                </a:solidFill>
              </a:rPr>
              <a:t>If the Seller already disclosed the defect the defective product does not give the Buyer the right to request repairs if: </a:t>
            </a:r>
          </a:p>
          <a:p>
            <a:endParaRPr lang="en-US" sz="2400" dirty="0">
              <a:solidFill>
                <a:srgbClr val="243746"/>
              </a:solidFill>
            </a:endParaRPr>
          </a:p>
          <a:p>
            <a:pPr marL="342900" indent="-342900">
              <a:buAutoNum type="arabicParenR"/>
            </a:pPr>
            <a:r>
              <a:rPr lang="en-US" sz="2400" dirty="0">
                <a:solidFill>
                  <a:srgbClr val="243746"/>
                </a:solidFill>
              </a:rPr>
              <a:t>The defective product is disclosed in the Seller’s disclosure; </a:t>
            </a:r>
          </a:p>
          <a:p>
            <a:pPr marL="342900" indent="-342900">
              <a:buAutoNum type="arabicParenR"/>
            </a:pPr>
            <a:r>
              <a:rPr lang="en-US" sz="2400" dirty="0">
                <a:solidFill>
                  <a:srgbClr val="243746"/>
                </a:solidFill>
              </a:rPr>
              <a:t>The Seller’s disclosure is provided to Buyer before the acceptance date of the contract; and </a:t>
            </a:r>
          </a:p>
          <a:p>
            <a:pPr marL="342900" indent="-342900">
              <a:buAutoNum type="arabicParenR"/>
            </a:pPr>
            <a:r>
              <a:rPr lang="en-US" sz="2400" dirty="0">
                <a:solidFill>
                  <a:srgbClr val="243746"/>
                </a:solidFill>
              </a:rPr>
              <a:t>The defective product is functioning according to the manufacturer’s specifications and is reasonably fit for the purpose of which it was intended. </a:t>
            </a:r>
          </a:p>
        </p:txBody>
      </p:sp>
      <p:pic>
        <p:nvPicPr>
          <p:cNvPr id="8" name="Picture 7">
            <a:extLst>
              <a:ext uri="{FF2B5EF4-FFF2-40B4-BE49-F238E27FC236}">
                <a16:creationId xmlns:a16="http://schemas.microsoft.com/office/drawing/2014/main" id="{93029269-8AB8-4F30-BED4-7BACD459B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01" y="2105062"/>
            <a:ext cx="4071454" cy="3053590"/>
          </a:xfrm>
          <a:prstGeom prst="rect">
            <a:avLst/>
          </a:prstGeom>
        </p:spPr>
      </p:pic>
      <p:sp>
        <p:nvSpPr>
          <p:cNvPr id="2" name="Title 1">
            <a:extLst>
              <a:ext uri="{FF2B5EF4-FFF2-40B4-BE49-F238E27FC236}">
                <a16:creationId xmlns:a16="http://schemas.microsoft.com/office/drawing/2014/main" id="{54F863E4-0567-7CAE-4D2F-ADC647CBC056}"/>
              </a:ext>
            </a:extLst>
          </p:cNvPr>
          <p:cNvSpPr>
            <a:spLocks noGrp="1"/>
          </p:cNvSpPr>
          <p:nvPr>
            <p:ph type="title"/>
          </p:nvPr>
        </p:nvSpPr>
        <p:spPr>
          <a:xfrm>
            <a:off x="284968" y="152504"/>
            <a:ext cx="11325884" cy="968375"/>
          </a:xfrm>
        </p:spPr>
        <p:txBody>
          <a:bodyPr/>
          <a:lstStyle/>
          <a:p>
            <a:r>
              <a:rPr lang="en-US" dirty="0"/>
              <a:t>Right to Request Repairs </a:t>
            </a:r>
          </a:p>
        </p:txBody>
      </p:sp>
    </p:spTree>
    <p:extLst>
      <p:ext uri="{BB962C8B-B14F-4D97-AF65-F5344CB8AC3E}">
        <p14:creationId xmlns:p14="http://schemas.microsoft.com/office/powerpoint/2010/main" val="60895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8955AA-8729-4AB5-98AE-832C795B139A}"/>
              </a:ext>
            </a:extLst>
          </p:cNvPr>
          <p:cNvSpPr>
            <a:spLocks noGrp="1"/>
          </p:cNvSpPr>
          <p:nvPr>
            <p:ph type="title"/>
          </p:nvPr>
        </p:nvSpPr>
        <p:spPr/>
        <p:txBody>
          <a:bodyPr/>
          <a:lstStyle/>
          <a:p>
            <a:r>
              <a:rPr lang="en-US" dirty="0"/>
              <a:t>The 11</a:t>
            </a:r>
            <a:r>
              <a:rPr lang="en-US" baseline="30000" dirty="0"/>
              <a:t>th</a:t>
            </a:r>
            <a:r>
              <a:rPr lang="en-US" dirty="0"/>
              <a:t> Hour and Closing </a:t>
            </a:r>
          </a:p>
        </p:txBody>
      </p:sp>
    </p:spTree>
    <p:extLst>
      <p:ext uri="{BB962C8B-B14F-4D97-AF65-F5344CB8AC3E}">
        <p14:creationId xmlns:p14="http://schemas.microsoft.com/office/powerpoint/2010/main" val="8030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94A6-C627-3D61-531A-A750857B0C6C}"/>
              </a:ext>
            </a:extLst>
          </p:cNvPr>
          <p:cNvSpPr>
            <a:spLocks noGrp="1"/>
          </p:cNvSpPr>
          <p:nvPr>
            <p:ph type="title"/>
          </p:nvPr>
        </p:nvSpPr>
        <p:spPr>
          <a:xfrm>
            <a:off x="620256" y="630314"/>
            <a:ext cx="6841118" cy="781497"/>
          </a:xfrm>
        </p:spPr>
        <p:txBody>
          <a:bodyPr/>
          <a:lstStyle/>
          <a:p>
            <a:r>
              <a:rPr lang="en-US" dirty="0"/>
              <a:t>Mulch </a:t>
            </a:r>
          </a:p>
        </p:txBody>
      </p:sp>
      <p:sp>
        <p:nvSpPr>
          <p:cNvPr id="3" name="Content Placeholder 2">
            <a:extLst>
              <a:ext uri="{FF2B5EF4-FFF2-40B4-BE49-F238E27FC236}">
                <a16:creationId xmlns:a16="http://schemas.microsoft.com/office/drawing/2014/main" id="{64275B6A-87AD-DB15-B423-85332396F3D2}"/>
              </a:ext>
            </a:extLst>
          </p:cNvPr>
          <p:cNvSpPr>
            <a:spLocks noGrp="1"/>
          </p:cNvSpPr>
          <p:nvPr>
            <p:ph type="body" sz="quarter" idx="10"/>
          </p:nvPr>
        </p:nvSpPr>
        <p:spPr>
          <a:xfrm>
            <a:off x="620256" y="1518082"/>
            <a:ext cx="6841118" cy="4639989"/>
          </a:xfrm>
        </p:spPr>
        <p:txBody>
          <a:bodyPr>
            <a:normAutofit fontScale="85000" lnSpcReduction="10000"/>
          </a:bodyPr>
          <a:lstStyle/>
          <a:p>
            <a:pPr marL="0" marR="0">
              <a:spcBef>
                <a:spcPts val="0"/>
              </a:spcBef>
              <a:spcAft>
                <a:spcPts val="0"/>
              </a:spcAft>
            </a:pPr>
            <a:r>
              <a:rPr lang="en-US" sz="2000" dirty="0">
                <a:solidFill>
                  <a:srgbClr val="243746"/>
                </a:solidFill>
                <a:effectLst/>
                <a:ea typeface="Calibri" panose="020F0502020204030204" pitchFamily="34" charset="0"/>
              </a:rPr>
              <a:t>Four days prior to closing on new construction, buyer has surveyor go stake the lot.  The surveyor finds that the neighbor’s chain link fence is encroaching on our property by 3 feet.</a:t>
            </a:r>
          </a:p>
          <a:p>
            <a:pPr marL="0" marR="0">
              <a:spcBef>
                <a:spcPts val="0"/>
              </a:spcBef>
              <a:spcAft>
                <a:spcPts val="0"/>
              </a:spcAft>
            </a:pPr>
            <a:endParaRPr lang="en-US" sz="2000" dirty="0">
              <a:solidFill>
                <a:srgbClr val="243746"/>
              </a:solidFill>
              <a:effectLst/>
              <a:ea typeface="Calibri" panose="020F0502020204030204" pitchFamily="34" charset="0"/>
            </a:endParaRPr>
          </a:p>
          <a:p>
            <a:pPr marL="0" marR="0">
              <a:spcBef>
                <a:spcPts val="0"/>
              </a:spcBef>
              <a:spcAft>
                <a:spcPts val="0"/>
              </a:spcAft>
            </a:pPr>
            <a:r>
              <a:rPr lang="en-US" sz="2000" dirty="0">
                <a:solidFill>
                  <a:srgbClr val="243746"/>
                </a:solidFill>
                <a:effectLst/>
                <a:ea typeface="Calibri" panose="020F0502020204030204" pitchFamily="34" charset="0"/>
              </a:rPr>
              <a:t>Builder offers to pay for the removal and new construction of a chain link fence on the actual property line and the neighbor agrees.</a:t>
            </a:r>
          </a:p>
          <a:p>
            <a:pPr marL="0" marR="0">
              <a:spcBef>
                <a:spcPts val="0"/>
              </a:spcBef>
              <a:spcAft>
                <a:spcPts val="0"/>
              </a:spcAft>
            </a:pPr>
            <a:endParaRPr lang="en-US" sz="2000" dirty="0">
              <a:solidFill>
                <a:srgbClr val="243746"/>
              </a:solidFill>
              <a:effectLst/>
              <a:ea typeface="Calibri" panose="020F0502020204030204" pitchFamily="34" charset="0"/>
            </a:endParaRPr>
          </a:p>
          <a:p>
            <a:pPr marL="0" marR="0">
              <a:spcBef>
                <a:spcPts val="0"/>
              </a:spcBef>
              <a:spcAft>
                <a:spcPts val="0"/>
              </a:spcAft>
            </a:pPr>
            <a:r>
              <a:rPr lang="en-US" sz="2000" dirty="0">
                <a:solidFill>
                  <a:srgbClr val="243746"/>
                </a:solidFill>
                <a:effectLst/>
                <a:ea typeface="Calibri" panose="020F0502020204030204" pitchFamily="34" charset="0"/>
              </a:rPr>
              <a:t>Buyer then hires an attorney two days prior to closing. Attorney claims that the grading on the side yard is not in conformity with the site plan. </a:t>
            </a:r>
          </a:p>
          <a:p>
            <a:pPr marL="0" marR="0">
              <a:spcBef>
                <a:spcPts val="0"/>
              </a:spcBef>
              <a:spcAft>
                <a:spcPts val="0"/>
              </a:spcAft>
            </a:pPr>
            <a:endParaRPr lang="en-US" sz="2000" dirty="0">
              <a:solidFill>
                <a:srgbClr val="243746"/>
              </a:solidFill>
              <a:effectLst/>
              <a:ea typeface="Calibri" panose="020F0502020204030204" pitchFamily="34" charset="0"/>
            </a:endParaRPr>
          </a:p>
          <a:p>
            <a:pPr marL="457189" lvl="1">
              <a:spcBef>
                <a:spcPts val="0"/>
              </a:spcBef>
            </a:pPr>
            <a:r>
              <a:rPr lang="en-US" dirty="0">
                <a:solidFill>
                  <a:srgbClr val="243746"/>
                </a:solidFill>
                <a:effectLst/>
                <a:ea typeface="Calibri" panose="020F0502020204030204" pitchFamily="34" charset="0"/>
              </a:rPr>
              <a:t>However, the city issued the CO, which means that the home was built in substantial compliance with the site plan.</a:t>
            </a:r>
          </a:p>
          <a:p>
            <a:pPr marL="0" marR="0">
              <a:spcBef>
                <a:spcPts val="0"/>
              </a:spcBef>
              <a:spcAft>
                <a:spcPts val="0"/>
              </a:spcAft>
            </a:pPr>
            <a:endParaRPr lang="en-US" sz="2000" dirty="0">
              <a:solidFill>
                <a:srgbClr val="243746"/>
              </a:solidFill>
              <a:effectLst/>
              <a:ea typeface="Calibri" panose="020F0502020204030204" pitchFamily="34" charset="0"/>
            </a:endParaRPr>
          </a:p>
          <a:p>
            <a:pPr marL="0" marR="0">
              <a:spcBef>
                <a:spcPts val="0"/>
              </a:spcBef>
              <a:spcAft>
                <a:spcPts val="0"/>
              </a:spcAft>
            </a:pPr>
            <a:r>
              <a:rPr lang="en-US" sz="2000" dirty="0">
                <a:solidFill>
                  <a:srgbClr val="243746"/>
                </a:solidFill>
                <a:effectLst/>
                <a:ea typeface="Calibri" panose="020F0502020204030204" pitchFamily="34" charset="0"/>
              </a:rPr>
              <a:t>Builder gets a quote for $4,000 for a retaining wall to cure the alleged grading issue and offers buyer $5000 in closing costs.</a:t>
            </a:r>
          </a:p>
          <a:p>
            <a:pPr marL="0" marR="0">
              <a:spcBef>
                <a:spcPts val="0"/>
              </a:spcBef>
              <a:spcAft>
                <a:spcPts val="0"/>
              </a:spcAft>
            </a:pPr>
            <a:endParaRPr lang="en-US" sz="2000" dirty="0">
              <a:solidFill>
                <a:srgbClr val="243746"/>
              </a:solidFill>
              <a:effectLst/>
              <a:ea typeface="Calibri" panose="020F0502020204030204" pitchFamily="34" charset="0"/>
            </a:endParaRPr>
          </a:p>
          <a:p>
            <a:pPr marL="0" marR="0">
              <a:spcBef>
                <a:spcPts val="0"/>
              </a:spcBef>
              <a:spcAft>
                <a:spcPts val="0"/>
              </a:spcAft>
            </a:pPr>
            <a:r>
              <a:rPr lang="en-US" sz="2000" dirty="0">
                <a:solidFill>
                  <a:srgbClr val="243746"/>
                </a:solidFill>
                <a:effectLst/>
                <a:ea typeface="Calibri" panose="020F0502020204030204" pitchFamily="34" charset="0"/>
              </a:rPr>
              <a:t>Buyer rejects this and buyer’s attorney claims that the mulch running off the side yard will be a “continual trespass” onto the neighbor’s property (you see where this is going…). The neighbor has no objection.</a:t>
            </a:r>
          </a:p>
          <a:p>
            <a:pPr marL="0" marR="0">
              <a:spcBef>
                <a:spcPts val="0"/>
              </a:spcBef>
              <a:spcAft>
                <a:spcPts val="0"/>
              </a:spcAft>
            </a:pPr>
            <a:endParaRPr lang="en-US" sz="2000" dirty="0">
              <a:solidFill>
                <a:srgbClr val="243746"/>
              </a:solidFill>
              <a:effectLst/>
              <a:ea typeface="Calibri" panose="020F0502020204030204" pitchFamily="34" charset="0"/>
            </a:endParaRPr>
          </a:p>
          <a:p>
            <a:pPr marL="0" marR="0">
              <a:spcBef>
                <a:spcPts val="0"/>
              </a:spcBef>
              <a:spcAft>
                <a:spcPts val="0"/>
              </a:spcAft>
            </a:pPr>
            <a:r>
              <a:rPr lang="en-US" sz="2000" dirty="0">
                <a:solidFill>
                  <a:srgbClr val="243746"/>
                </a:solidFill>
                <a:effectLst/>
                <a:ea typeface="Calibri" panose="020F0502020204030204" pitchFamily="34" charset="0"/>
              </a:rPr>
              <a:t>It is clear buyer just wants out. Earnest money was $25,000.  The builder agreed to let the buyer walk for $12,000; he was DONE with these folks.</a:t>
            </a:r>
          </a:p>
          <a:p>
            <a:endParaRPr lang="en-US" dirty="0"/>
          </a:p>
        </p:txBody>
      </p:sp>
    </p:spTree>
    <p:extLst>
      <p:ext uri="{BB962C8B-B14F-4D97-AF65-F5344CB8AC3E}">
        <p14:creationId xmlns:p14="http://schemas.microsoft.com/office/powerpoint/2010/main" val="219325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58F2-9CED-46AA-F52F-EADDE0F236B9}"/>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3904FB9-8787-CD75-A86D-AF175545620D}"/>
              </a:ext>
            </a:extLst>
          </p:cNvPr>
          <p:cNvSpPr>
            <a:spLocks noGrp="1"/>
          </p:cNvSpPr>
          <p:nvPr>
            <p:ph type="body" sz="quarter" idx="10"/>
          </p:nvPr>
        </p:nvSpPr>
        <p:spPr/>
        <p:txBody>
          <a:bodyPr/>
          <a:lstStyle/>
          <a:p>
            <a:r>
              <a:rPr lang="en-US" dirty="0"/>
              <a:t>Section 1 – Roadblocks to Closing </a:t>
            </a:r>
          </a:p>
          <a:p>
            <a:r>
              <a:rPr lang="en-US" dirty="0"/>
              <a:t>Section 2- The 11</a:t>
            </a:r>
            <a:r>
              <a:rPr lang="en-US" baseline="30000" dirty="0"/>
              <a:t>th</a:t>
            </a:r>
            <a:r>
              <a:rPr lang="en-US" dirty="0"/>
              <a:t> Hour and Closing </a:t>
            </a:r>
          </a:p>
          <a:p>
            <a:r>
              <a:rPr lang="en-US" dirty="0"/>
              <a:t>Section 3 – Post-closing Claims and Repercussions from Quick Closings </a:t>
            </a:r>
          </a:p>
        </p:txBody>
      </p:sp>
    </p:spTree>
    <p:extLst>
      <p:ext uri="{BB962C8B-B14F-4D97-AF65-F5344CB8AC3E}">
        <p14:creationId xmlns:p14="http://schemas.microsoft.com/office/powerpoint/2010/main" val="424506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529C8D-7EB8-C0C7-5D83-A3A1BBE6F8A6}"/>
              </a:ext>
            </a:extLst>
          </p:cNvPr>
          <p:cNvSpPr>
            <a:spLocks noGrp="1"/>
          </p:cNvSpPr>
          <p:nvPr>
            <p:ph idx="1"/>
          </p:nvPr>
        </p:nvSpPr>
        <p:spPr>
          <a:xfrm>
            <a:off x="5856580" y="689113"/>
            <a:ext cx="5604293" cy="5618922"/>
          </a:xfrm>
        </p:spPr>
        <p:txBody>
          <a:bodyPr>
            <a:normAutofit fontScale="92500" lnSpcReduction="20000"/>
          </a:bodyPr>
          <a:lstStyle/>
          <a:p>
            <a:r>
              <a:rPr lang="en-US" dirty="0">
                <a:solidFill>
                  <a:srgbClr val="243746"/>
                </a:solidFill>
              </a:rPr>
              <a:t>Buyer, right before closing discovers that the HOA does not permit owners to plant seasonal flowers in their front yard. </a:t>
            </a:r>
          </a:p>
          <a:p>
            <a:endParaRPr lang="en-US" dirty="0">
              <a:solidFill>
                <a:srgbClr val="243746"/>
              </a:solidFill>
            </a:endParaRPr>
          </a:p>
          <a:p>
            <a:endParaRPr lang="en-US" dirty="0">
              <a:solidFill>
                <a:srgbClr val="243746"/>
              </a:solidFill>
            </a:endParaRPr>
          </a:p>
          <a:p>
            <a:endParaRPr lang="en-US" dirty="0">
              <a:solidFill>
                <a:srgbClr val="243746"/>
              </a:solidFill>
            </a:endParaRPr>
          </a:p>
          <a:p>
            <a:endParaRPr lang="en-US" dirty="0">
              <a:solidFill>
                <a:srgbClr val="243746"/>
              </a:solidFill>
            </a:endParaRPr>
          </a:p>
          <a:p>
            <a:endParaRPr lang="en-US" dirty="0">
              <a:solidFill>
                <a:srgbClr val="243746"/>
              </a:solidFill>
            </a:endParaRPr>
          </a:p>
          <a:p>
            <a:endParaRPr lang="en-US" dirty="0">
              <a:solidFill>
                <a:srgbClr val="243746"/>
              </a:solidFill>
            </a:endParaRPr>
          </a:p>
          <a:p>
            <a:endParaRPr lang="en-US" dirty="0">
              <a:solidFill>
                <a:srgbClr val="243746"/>
              </a:solidFill>
            </a:endParaRPr>
          </a:p>
          <a:p>
            <a:endParaRPr lang="en-US" dirty="0">
              <a:solidFill>
                <a:srgbClr val="243746"/>
              </a:solidFill>
            </a:endParaRPr>
          </a:p>
          <a:p>
            <a:endParaRPr lang="en-US" dirty="0">
              <a:solidFill>
                <a:srgbClr val="243746"/>
              </a:solidFill>
            </a:endParaRPr>
          </a:p>
          <a:p>
            <a:endParaRPr lang="en-US" dirty="0">
              <a:solidFill>
                <a:srgbClr val="243746"/>
              </a:solidFill>
            </a:endParaRPr>
          </a:p>
          <a:p>
            <a:r>
              <a:rPr lang="en-US" dirty="0">
                <a:solidFill>
                  <a:srgbClr val="243746"/>
                </a:solidFill>
              </a:rPr>
              <a:t>This is a deal breaker for the Buyer and he wants to terminate but doesn’t have the right to terminate. </a:t>
            </a:r>
          </a:p>
          <a:p>
            <a:pPr marL="0" indent="0">
              <a:buNone/>
            </a:pPr>
            <a:endParaRPr lang="en-US" dirty="0">
              <a:solidFill>
                <a:srgbClr val="FF0000"/>
              </a:solidFill>
            </a:endParaRPr>
          </a:p>
        </p:txBody>
      </p:sp>
      <p:sp>
        <p:nvSpPr>
          <p:cNvPr id="3" name="Text Placeholder 2">
            <a:extLst>
              <a:ext uri="{FF2B5EF4-FFF2-40B4-BE49-F238E27FC236}">
                <a16:creationId xmlns:a16="http://schemas.microsoft.com/office/drawing/2014/main" id="{2BA023F8-D477-4A38-CCEF-FF654B19D98C}"/>
              </a:ext>
            </a:extLst>
          </p:cNvPr>
          <p:cNvSpPr>
            <a:spLocks noGrp="1"/>
          </p:cNvSpPr>
          <p:nvPr>
            <p:ph type="body" sz="half" idx="2"/>
          </p:nvPr>
        </p:nvSpPr>
        <p:spPr/>
        <p:txBody>
          <a:bodyPr>
            <a:normAutofit/>
          </a:bodyPr>
          <a:lstStyle/>
          <a:p>
            <a:r>
              <a:rPr lang="en-US" sz="2000" dirty="0"/>
              <a:t>Lesson:</a:t>
            </a:r>
          </a:p>
          <a:p>
            <a:pPr marL="342900" indent="-342900">
              <a:buFont typeface="Arial" panose="020B0604020202020204" pitchFamily="34" charset="0"/>
              <a:buChar char="•"/>
            </a:pPr>
            <a:r>
              <a:rPr lang="en-US" sz="2000" dirty="0"/>
              <a:t>Ask for all association documents in advance or during due diligence.  </a:t>
            </a:r>
          </a:p>
          <a:p>
            <a:pPr marL="342900" indent="-342900">
              <a:buFont typeface="Arial" panose="020B0604020202020204" pitchFamily="34" charset="0"/>
              <a:buChar char="•"/>
            </a:pPr>
            <a:r>
              <a:rPr lang="en-US" sz="2000" dirty="0"/>
              <a:t>Make sure your request includes all rules and regulations.  The declaration alone won’t have all the rules. </a:t>
            </a:r>
          </a:p>
          <a:p>
            <a:pPr marL="342900" indent="-342900">
              <a:buFont typeface="Arial" panose="020B0604020202020204" pitchFamily="34" charset="0"/>
              <a:buChar char="•"/>
            </a:pPr>
            <a:r>
              <a:rPr lang="en-US" sz="2000" dirty="0"/>
              <a:t>This is especially important if a buyer has a particular concern. </a:t>
            </a:r>
          </a:p>
        </p:txBody>
      </p:sp>
      <p:sp>
        <p:nvSpPr>
          <p:cNvPr id="4" name="Title 3">
            <a:extLst>
              <a:ext uri="{FF2B5EF4-FFF2-40B4-BE49-F238E27FC236}">
                <a16:creationId xmlns:a16="http://schemas.microsoft.com/office/drawing/2014/main" id="{B3F3EEA1-C9F7-49F5-BEF5-AEDEED1280BB}"/>
              </a:ext>
            </a:extLst>
          </p:cNvPr>
          <p:cNvSpPr>
            <a:spLocks noGrp="1"/>
          </p:cNvSpPr>
          <p:nvPr>
            <p:ph type="title"/>
          </p:nvPr>
        </p:nvSpPr>
        <p:spPr/>
        <p:txBody>
          <a:bodyPr/>
          <a:lstStyle/>
          <a:p>
            <a:r>
              <a:rPr lang="en-US" dirty="0"/>
              <a:t>Association Concerns </a:t>
            </a:r>
          </a:p>
        </p:txBody>
      </p:sp>
      <p:pic>
        <p:nvPicPr>
          <p:cNvPr id="6" name="Picture 5" descr="Exterior of craftsman house">
            <a:extLst>
              <a:ext uri="{FF2B5EF4-FFF2-40B4-BE49-F238E27FC236}">
                <a16:creationId xmlns:a16="http://schemas.microsoft.com/office/drawing/2014/main" id="{75B41059-115F-167B-1E54-47B74E463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5283" y="1643269"/>
            <a:ext cx="4826886" cy="3306417"/>
          </a:xfrm>
          <a:prstGeom prst="rect">
            <a:avLst/>
          </a:prstGeom>
        </p:spPr>
      </p:pic>
    </p:spTree>
    <p:extLst>
      <p:ext uri="{BB962C8B-B14F-4D97-AF65-F5344CB8AC3E}">
        <p14:creationId xmlns:p14="http://schemas.microsoft.com/office/powerpoint/2010/main" val="320997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57F8E5-B09E-22ED-F320-EBDC57CF0BBD}"/>
              </a:ext>
            </a:extLst>
          </p:cNvPr>
          <p:cNvSpPr>
            <a:spLocks noGrp="1"/>
          </p:cNvSpPr>
          <p:nvPr>
            <p:ph idx="1"/>
          </p:nvPr>
        </p:nvSpPr>
        <p:spPr>
          <a:xfrm>
            <a:off x="5856580" y="365127"/>
            <a:ext cx="5604293" cy="6149435"/>
          </a:xfrm>
        </p:spPr>
        <p:txBody>
          <a:bodyPr>
            <a:normAutofit fontScale="40000" lnSpcReduction="20000"/>
          </a:bodyPr>
          <a:lstStyle/>
          <a:p>
            <a:r>
              <a:rPr lang="en-US" sz="4000" dirty="0">
                <a:cs typeface="Arial" panose="020B0604020202020204" pitchFamily="34" charset="0"/>
              </a:rPr>
              <a:t>14 day rush closing with no financing contingency, but the Buyer is getting a loan. </a:t>
            </a:r>
          </a:p>
          <a:p>
            <a:endParaRPr lang="en-US" sz="4000" dirty="0">
              <a:cs typeface="Arial" panose="020B0604020202020204" pitchFamily="34" charset="0"/>
            </a:endParaRPr>
          </a:p>
          <a:p>
            <a:r>
              <a:rPr lang="en-US" sz="4000" dirty="0">
                <a:cs typeface="Arial" panose="020B0604020202020204" pitchFamily="34" charset="0"/>
              </a:rPr>
              <a:t>In the condo questionnaire the association discloses pending litigation between the association and two units. </a:t>
            </a:r>
          </a:p>
          <a:p>
            <a:endParaRPr lang="en-US" sz="4000" dirty="0">
              <a:cs typeface="Arial" panose="020B0604020202020204" pitchFamily="34" charset="0"/>
            </a:endParaRPr>
          </a:p>
          <a:p>
            <a:r>
              <a:rPr lang="en-US" sz="4000" dirty="0">
                <a:cs typeface="Arial" panose="020B0604020202020204" pitchFamily="34" charset="0"/>
              </a:rPr>
              <a:t>This is not a title defect, but the lender’s underwriters need more information from the association to clear up their concerns. </a:t>
            </a:r>
          </a:p>
          <a:p>
            <a:endParaRPr lang="en-US" sz="4000" dirty="0">
              <a:cs typeface="Arial" panose="020B0604020202020204" pitchFamily="34" charset="0"/>
            </a:endParaRPr>
          </a:p>
          <a:p>
            <a:r>
              <a:rPr lang="en-US" sz="4000" dirty="0">
                <a:cs typeface="Arial" panose="020B0604020202020204" pitchFamily="34" charset="0"/>
              </a:rPr>
              <a:t>Association does not provide lender with requested information in time, lender does not have clear to close, and the contract terminates.   </a:t>
            </a:r>
          </a:p>
          <a:p>
            <a:endParaRPr lang="en-US" sz="4000" dirty="0">
              <a:cs typeface="Arial" panose="020B0604020202020204" pitchFamily="34" charset="0"/>
            </a:endParaRPr>
          </a:p>
          <a:p>
            <a:r>
              <a:rPr lang="en-US" sz="4000" dirty="0">
                <a:cs typeface="Arial" panose="020B0604020202020204" pitchFamily="34" charset="0"/>
              </a:rPr>
              <a:t>Parties dispute the earnest money.  Buyer says Seller is in default because the Seller’s association didn’t provide the requested documents.  Seller says there was no financing contingency and this was not a title defect so Buyer is in default. </a:t>
            </a:r>
          </a:p>
          <a:p>
            <a:endParaRPr lang="en-US" sz="4000" dirty="0">
              <a:cs typeface="Arial" panose="020B0604020202020204" pitchFamily="34" charset="0"/>
            </a:endParaRPr>
          </a:p>
          <a:p>
            <a:r>
              <a:rPr lang="en-US" sz="4000" dirty="0">
                <a:cs typeface="Arial" panose="020B0604020202020204" pitchFamily="34" charset="0"/>
              </a:rPr>
              <a:t>Different lenders will have different concerns and restrictions.  We’ve closed numerous loans in this building without issue. </a:t>
            </a:r>
          </a:p>
          <a:p>
            <a:r>
              <a:rPr lang="en-US" sz="4000" dirty="0">
                <a:cs typeface="Arial" panose="020B0604020202020204" pitchFamily="34" charset="0"/>
              </a:rPr>
              <a:t> </a:t>
            </a:r>
          </a:p>
          <a:p>
            <a:r>
              <a:rPr lang="en-US" sz="4000" dirty="0">
                <a:cs typeface="Arial" panose="020B0604020202020204" pitchFamily="34" charset="0"/>
              </a:rPr>
              <a:t>Due to the short timeline the lender did not have time to investigate their concerns and buyer did not have time to find alternative financing. </a:t>
            </a:r>
          </a:p>
          <a:p>
            <a:endParaRPr lang="en-US" dirty="0"/>
          </a:p>
        </p:txBody>
      </p:sp>
      <p:sp>
        <p:nvSpPr>
          <p:cNvPr id="4" name="Title 3">
            <a:extLst>
              <a:ext uri="{FF2B5EF4-FFF2-40B4-BE49-F238E27FC236}">
                <a16:creationId xmlns:a16="http://schemas.microsoft.com/office/drawing/2014/main" id="{58A794A7-F0AC-AF55-F308-F3F73BE887A6}"/>
              </a:ext>
            </a:extLst>
          </p:cNvPr>
          <p:cNvSpPr>
            <a:spLocks noGrp="1"/>
          </p:cNvSpPr>
          <p:nvPr>
            <p:ph type="title"/>
          </p:nvPr>
        </p:nvSpPr>
        <p:spPr/>
        <p:txBody>
          <a:bodyPr/>
          <a:lstStyle/>
          <a:p>
            <a:r>
              <a:rPr lang="en-US" dirty="0"/>
              <a:t>Association Concerns</a:t>
            </a:r>
          </a:p>
        </p:txBody>
      </p:sp>
      <p:pic>
        <p:nvPicPr>
          <p:cNvPr id="6" name="Picture 2" descr="Ovation Buckhead Plaza Condos for Sale and Condos for Rent in Atlanta">
            <a:extLst>
              <a:ext uri="{FF2B5EF4-FFF2-40B4-BE49-F238E27FC236}">
                <a16:creationId xmlns:a16="http://schemas.microsoft.com/office/drawing/2014/main" id="{49A16EC4-D713-BCE4-EC56-B82E23753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127" y="2647765"/>
            <a:ext cx="3748108" cy="280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1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E59371-CFFC-5AC5-70F6-CD5F7B44346A}"/>
              </a:ext>
            </a:extLst>
          </p:cNvPr>
          <p:cNvSpPr>
            <a:spLocks noGrp="1"/>
          </p:cNvSpPr>
          <p:nvPr>
            <p:ph idx="1"/>
          </p:nvPr>
        </p:nvSpPr>
        <p:spPr/>
        <p:txBody>
          <a:bodyPr/>
          <a:lstStyle/>
          <a:p>
            <a:r>
              <a:rPr lang="en-US" dirty="0">
                <a:solidFill>
                  <a:srgbClr val="243746"/>
                </a:solidFill>
              </a:rPr>
              <a:t>On the day of closing a deer died on the driveway</a:t>
            </a:r>
          </a:p>
          <a:p>
            <a:endParaRPr lang="en-US" dirty="0">
              <a:solidFill>
                <a:srgbClr val="243746"/>
              </a:solidFill>
            </a:endParaRPr>
          </a:p>
          <a:p>
            <a:r>
              <a:rPr lang="en-US" dirty="0">
                <a:solidFill>
                  <a:srgbClr val="243746"/>
                </a:solidFill>
              </a:rPr>
              <a:t>Buyer claimed that the dead deer meant that the property was NOT in substantially the same condition as it was on the Binding Agreement Date</a:t>
            </a:r>
          </a:p>
          <a:p>
            <a:endParaRPr lang="en-US" dirty="0">
              <a:solidFill>
                <a:srgbClr val="243746"/>
              </a:solidFill>
            </a:endParaRPr>
          </a:p>
          <a:p>
            <a:r>
              <a:rPr lang="en-US" dirty="0">
                <a:solidFill>
                  <a:srgbClr val="243746"/>
                </a:solidFill>
              </a:rPr>
              <a:t>The Purchase and Sale Agreement, says the Property must be in substantially the same condition as it was on the Binding Agreement Date but this is really in regard to the improvements.  </a:t>
            </a:r>
          </a:p>
          <a:p>
            <a:endParaRPr lang="en-US" dirty="0">
              <a:solidFill>
                <a:srgbClr val="243746"/>
              </a:solidFill>
            </a:endParaRPr>
          </a:p>
          <a:p>
            <a:r>
              <a:rPr lang="en-US" dirty="0">
                <a:solidFill>
                  <a:srgbClr val="243746"/>
                </a:solidFill>
              </a:rPr>
              <a:t>To avoid fighting it out Seller scrambled and hired someone to remove it.  </a:t>
            </a:r>
          </a:p>
        </p:txBody>
      </p:sp>
      <p:sp>
        <p:nvSpPr>
          <p:cNvPr id="3" name="Title 2">
            <a:extLst>
              <a:ext uri="{FF2B5EF4-FFF2-40B4-BE49-F238E27FC236}">
                <a16:creationId xmlns:a16="http://schemas.microsoft.com/office/drawing/2014/main" id="{2F2D2368-9235-38B2-B671-763121B3FE05}"/>
              </a:ext>
            </a:extLst>
          </p:cNvPr>
          <p:cNvSpPr>
            <a:spLocks noGrp="1"/>
          </p:cNvSpPr>
          <p:nvPr>
            <p:ph type="title"/>
          </p:nvPr>
        </p:nvSpPr>
        <p:spPr/>
        <p:txBody>
          <a:bodyPr/>
          <a:lstStyle/>
          <a:p>
            <a:r>
              <a:rPr lang="en-US" dirty="0"/>
              <a:t>Deer	</a:t>
            </a:r>
          </a:p>
        </p:txBody>
      </p:sp>
    </p:spTree>
    <p:extLst>
      <p:ext uri="{BB962C8B-B14F-4D97-AF65-F5344CB8AC3E}">
        <p14:creationId xmlns:p14="http://schemas.microsoft.com/office/powerpoint/2010/main" val="135205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1B3A-0488-D54F-1828-A08E7160B1D7}"/>
              </a:ext>
            </a:extLst>
          </p:cNvPr>
          <p:cNvSpPr>
            <a:spLocks noGrp="1"/>
          </p:cNvSpPr>
          <p:nvPr>
            <p:ph type="title"/>
          </p:nvPr>
        </p:nvSpPr>
        <p:spPr/>
        <p:txBody>
          <a:bodyPr/>
          <a:lstStyle/>
          <a:p>
            <a:r>
              <a:rPr lang="en-US" dirty="0"/>
              <a:t>Paternity </a:t>
            </a:r>
          </a:p>
        </p:txBody>
      </p:sp>
      <p:sp>
        <p:nvSpPr>
          <p:cNvPr id="3" name="Text Placeholder 2">
            <a:extLst>
              <a:ext uri="{FF2B5EF4-FFF2-40B4-BE49-F238E27FC236}">
                <a16:creationId xmlns:a16="http://schemas.microsoft.com/office/drawing/2014/main" id="{9C46612B-F938-09FA-78F5-17E8F8EC387E}"/>
              </a:ext>
            </a:extLst>
          </p:cNvPr>
          <p:cNvSpPr>
            <a:spLocks noGrp="1"/>
          </p:cNvSpPr>
          <p:nvPr>
            <p:ph type="body" sz="quarter" idx="10"/>
          </p:nvPr>
        </p:nvSpPr>
        <p:spPr/>
        <p:txBody>
          <a:bodyPr/>
          <a:lstStyle/>
          <a:p>
            <a:r>
              <a:rPr lang="en-US" dirty="0">
                <a:solidFill>
                  <a:srgbClr val="243746"/>
                </a:solidFill>
              </a:rPr>
              <a:t>Seller was the estate of an NFL athlete</a:t>
            </a:r>
          </a:p>
          <a:p>
            <a:r>
              <a:rPr lang="en-US" dirty="0">
                <a:solidFill>
                  <a:srgbClr val="243746"/>
                </a:solidFill>
              </a:rPr>
              <a:t>He died young and intestate with an 8-figure estate </a:t>
            </a:r>
          </a:p>
          <a:p>
            <a:r>
              <a:rPr lang="en-US" dirty="0">
                <a:solidFill>
                  <a:srgbClr val="243746"/>
                </a:solidFill>
              </a:rPr>
              <a:t>Under intestate succession, his parents were his only heirs</a:t>
            </a:r>
          </a:p>
          <a:p>
            <a:r>
              <a:rPr lang="en-US" dirty="0">
                <a:solidFill>
                  <a:srgbClr val="243746"/>
                </a:solidFill>
              </a:rPr>
              <a:t>Two days prior to closing a paternity suit was filed against the estate </a:t>
            </a:r>
          </a:p>
          <a:p>
            <a:r>
              <a:rPr lang="en-US" dirty="0">
                <a:solidFill>
                  <a:srgbClr val="243746"/>
                </a:solidFill>
              </a:rPr>
              <a:t>After the estate administrator nervously permitted a DNA test the results were NOT a match </a:t>
            </a:r>
          </a:p>
          <a:p>
            <a:r>
              <a:rPr lang="en-US" dirty="0">
                <a:solidFill>
                  <a:srgbClr val="243746"/>
                </a:solidFill>
              </a:rPr>
              <a:t>Closing was able to proceed, albeit delayed</a:t>
            </a:r>
          </a:p>
        </p:txBody>
      </p:sp>
    </p:spTree>
    <p:extLst>
      <p:ext uri="{BB962C8B-B14F-4D97-AF65-F5344CB8AC3E}">
        <p14:creationId xmlns:p14="http://schemas.microsoft.com/office/powerpoint/2010/main" val="184587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4A1E-EFE5-02AF-5238-0ED2ED11FF1A}"/>
              </a:ext>
            </a:extLst>
          </p:cNvPr>
          <p:cNvSpPr>
            <a:spLocks noGrp="1"/>
          </p:cNvSpPr>
          <p:nvPr>
            <p:ph type="title"/>
          </p:nvPr>
        </p:nvSpPr>
        <p:spPr/>
        <p:txBody>
          <a:bodyPr/>
          <a:lstStyle/>
          <a:p>
            <a:r>
              <a:rPr lang="en-US" dirty="0"/>
              <a:t>Forbearance &amp; Divorce </a:t>
            </a:r>
          </a:p>
        </p:txBody>
      </p:sp>
      <p:sp>
        <p:nvSpPr>
          <p:cNvPr id="3" name="Content Placeholder 2">
            <a:extLst>
              <a:ext uri="{FF2B5EF4-FFF2-40B4-BE49-F238E27FC236}">
                <a16:creationId xmlns:a16="http://schemas.microsoft.com/office/drawing/2014/main" id="{C82CBFBE-58F4-CE1F-7737-62DA7CBA64EF}"/>
              </a:ext>
            </a:extLst>
          </p:cNvPr>
          <p:cNvSpPr>
            <a:spLocks noGrp="1"/>
          </p:cNvSpPr>
          <p:nvPr>
            <p:ph sz="quarter" idx="51"/>
          </p:nvPr>
        </p:nvSpPr>
        <p:spPr/>
        <p:txBody>
          <a:bodyPr>
            <a:normAutofit fontScale="92500"/>
          </a:bodyPr>
          <a:lstStyle/>
          <a:p>
            <a:pPr marL="0" marR="0" lvl="0" indent="0">
              <a:spcBef>
                <a:spcPts val="0"/>
              </a:spcBef>
              <a:spcAft>
                <a:spcPts val="0"/>
              </a:spcAft>
              <a:buNone/>
            </a:pPr>
            <a:r>
              <a:rPr lang="en-US" sz="1800" dirty="0">
                <a:ea typeface="Times New Roman" panose="02020603050405020304" pitchFamily="18" charset="0"/>
              </a:rPr>
              <a:t>Lesson: </a:t>
            </a:r>
          </a:p>
          <a:p>
            <a:pPr marL="0" marR="0" lvl="0" indent="0">
              <a:spcBef>
                <a:spcPts val="0"/>
              </a:spcBef>
              <a:spcAft>
                <a:spcPts val="0"/>
              </a:spcAft>
              <a:buNone/>
            </a:pP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Our hands are tied.  We can only follow the terms of the settlement agreement, including how “net proceeds” are defined.</a:t>
            </a: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a typeface="Times New Roman" panose="02020603050405020304" pitchFamily="18" charset="0"/>
              </a:rPr>
              <a:t>In this case, t</a:t>
            </a:r>
            <a:r>
              <a:rPr lang="en-US" sz="1800" dirty="0">
                <a:ea typeface="Times New Roman" panose="02020603050405020304" pitchFamily="18" charset="0"/>
              </a:rPr>
              <a:t>o avoid breaching their contract, Party B agreed to close with the full payoff coming from the “net proceeds” and then sued Party A for reimbursement after closing. </a:t>
            </a:r>
            <a:endParaRPr lang="en-US" sz="1800" dirty="0">
              <a:ea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D72DD108-4AFE-F342-7149-F4B3A31DB6B2}"/>
              </a:ext>
            </a:extLst>
          </p:cNvPr>
          <p:cNvSpPr>
            <a:spLocks noGrp="1"/>
          </p:cNvSpPr>
          <p:nvPr>
            <p:ph sz="quarter" idx="52"/>
          </p:nvPr>
        </p:nvSpPr>
        <p:spPr>
          <a:xfrm>
            <a:off x="4753834" y="2539014"/>
            <a:ext cx="6721475" cy="3693110"/>
          </a:xfrm>
        </p:spPr>
        <p:txBody>
          <a:bodyPr>
            <a:normAutofit fontScale="92500" lnSpcReduction="20000"/>
          </a:bodyPr>
          <a:lstStyle/>
          <a:p>
            <a:pPr marL="342900" marR="0" lvl="0" indent="-342900">
              <a:spcBef>
                <a:spcPts val="0"/>
              </a:spcBef>
              <a:spcAft>
                <a:spcPts val="0"/>
              </a:spcAft>
              <a:buFont typeface="Symbol" panose="05050102010706020507" pitchFamily="18" charset="2"/>
              <a:buChar char=""/>
            </a:pPr>
            <a:r>
              <a:rPr lang="en-US" sz="2000" dirty="0">
                <a:solidFill>
                  <a:srgbClr val="243746"/>
                </a:solidFill>
                <a:ea typeface="Times New Roman" panose="02020603050405020304" pitchFamily="18" charset="0"/>
              </a:rPr>
              <a:t>Divorce Settlement Agreement says Party A shall be responsible for all mortgage payments from xx/xx/</a:t>
            </a:r>
            <a:r>
              <a:rPr lang="en-US" sz="2000" dirty="0" err="1">
                <a:solidFill>
                  <a:srgbClr val="243746"/>
                </a:solidFill>
                <a:ea typeface="Times New Roman" panose="02020603050405020304" pitchFamily="18" charset="0"/>
              </a:rPr>
              <a:t>xxxx</a:t>
            </a:r>
            <a:r>
              <a:rPr lang="en-US" sz="2000" dirty="0">
                <a:solidFill>
                  <a:srgbClr val="243746"/>
                </a:solidFill>
                <a:ea typeface="Times New Roman" panose="02020603050405020304" pitchFamily="18" charset="0"/>
              </a:rPr>
              <a:t> (date) until the house is sold.   Net proceeds are to be split at closing.</a:t>
            </a:r>
          </a:p>
          <a:p>
            <a:pPr marL="342900" marR="0" lvl="0" indent="-342900">
              <a:spcBef>
                <a:spcPts val="0"/>
              </a:spcBef>
              <a:spcAft>
                <a:spcPts val="0"/>
              </a:spcAft>
              <a:buFont typeface="Symbol" panose="05050102010706020507" pitchFamily="18" charset="2"/>
              <a:buChar char=""/>
            </a:pPr>
            <a:endParaRPr lang="en-US" sz="2000" dirty="0">
              <a:solidFill>
                <a:srgbClr val="243746"/>
              </a:solidFill>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solidFill>
                  <a:srgbClr val="243746"/>
                </a:solidFill>
                <a:ea typeface="Times New Roman" panose="02020603050405020304" pitchFamily="18" charset="0"/>
              </a:rPr>
              <a:t>Loan has been in forbearance </a:t>
            </a:r>
            <a:r>
              <a:rPr lang="en-US" dirty="0">
                <a:solidFill>
                  <a:srgbClr val="243746"/>
                </a:solidFill>
                <a:ea typeface="Times New Roman" panose="02020603050405020304" pitchFamily="18" charset="0"/>
              </a:rPr>
              <a:t>and</a:t>
            </a:r>
            <a:r>
              <a:rPr lang="en-US" sz="2000" dirty="0">
                <a:solidFill>
                  <a:srgbClr val="243746"/>
                </a:solidFill>
                <a:ea typeface="Times New Roman" panose="02020603050405020304" pitchFamily="18" charset="0"/>
              </a:rPr>
              <a:t> Party A did not make any payments during that time.  </a:t>
            </a:r>
          </a:p>
          <a:p>
            <a:pPr marL="342900" marR="0" lvl="0" indent="-342900">
              <a:spcBef>
                <a:spcPts val="0"/>
              </a:spcBef>
              <a:spcAft>
                <a:spcPts val="0"/>
              </a:spcAft>
              <a:buFont typeface="Symbol" panose="05050102010706020507" pitchFamily="18" charset="2"/>
              <a:buChar char=""/>
            </a:pPr>
            <a:endParaRPr lang="en-US" sz="2000" dirty="0">
              <a:solidFill>
                <a:srgbClr val="243746"/>
              </a:solidFill>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solidFill>
                  <a:srgbClr val="243746"/>
                </a:solidFill>
                <a:ea typeface="Times New Roman" panose="02020603050405020304" pitchFamily="18" charset="0"/>
              </a:rPr>
              <a:t>Payoff is much higher because of the deferred forbearance payments.  This significantly reduced the net proceeds to be split between A &amp; B. </a:t>
            </a:r>
          </a:p>
          <a:p>
            <a:pPr marL="342900" marR="0" lvl="0" indent="-342900">
              <a:spcBef>
                <a:spcPts val="0"/>
              </a:spcBef>
              <a:spcAft>
                <a:spcPts val="0"/>
              </a:spcAft>
              <a:buFont typeface="Symbol" panose="05050102010706020507" pitchFamily="18" charset="2"/>
              <a:buChar char=""/>
            </a:pPr>
            <a:endParaRPr lang="en-US" sz="2000" dirty="0">
              <a:solidFill>
                <a:srgbClr val="243746"/>
              </a:solidFill>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solidFill>
                  <a:srgbClr val="243746"/>
                </a:solidFill>
                <a:ea typeface="Times New Roman" panose="02020603050405020304" pitchFamily="18" charset="0"/>
              </a:rPr>
              <a:t>Party B says the deferred loan payments should come from Party A’s proceeds</a:t>
            </a:r>
          </a:p>
          <a:p>
            <a:pPr marL="342900" marR="0" lvl="0" indent="-342900">
              <a:spcBef>
                <a:spcPts val="0"/>
              </a:spcBef>
              <a:spcAft>
                <a:spcPts val="0"/>
              </a:spcAft>
              <a:buFont typeface="Symbol" panose="05050102010706020507" pitchFamily="18" charset="2"/>
              <a:buChar char=""/>
            </a:pPr>
            <a:endParaRPr lang="en-US" sz="2000" dirty="0">
              <a:solidFill>
                <a:srgbClr val="243746"/>
              </a:solidFill>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solidFill>
                  <a:srgbClr val="243746"/>
                </a:solidFill>
                <a:ea typeface="Times New Roman" panose="02020603050405020304" pitchFamily="18" charset="0"/>
              </a:rPr>
              <a:t>Party A says that since no payments were due during forbearance, they did not violate the Settlement Agreement.</a:t>
            </a:r>
          </a:p>
          <a:p>
            <a:pPr marL="342900" marR="0" lvl="0" indent="-342900">
              <a:spcBef>
                <a:spcPts val="0"/>
              </a:spcBef>
              <a:spcAft>
                <a:spcPts val="0"/>
              </a:spcAft>
              <a:buFont typeface="Symbol" panose="05050102010706020507" pitchFamily="18" charset="2"/>
              <a:buChar char=""/>
            </a:pPr>
            <a:endParaRPr lang="en-US" sz="2000" dirty="0">
              <a:ea typeface="Calibri" panose="020F0502020204030204" pitchFamily="34" charset="0"/>
            </a:endParaRPr>
          </a:p>
          <a:p>
            <a:endParaRPr lang="en-US" dirty="0"/>
          </a:p>
        </p:txBody>
      </p:sp>
    </p:spTree>
    <p:extLst>
      <p:ext uri="{BB962C8B-B14F-4D97-AF65-F5344CB8AC3E}">
        <p14:creationId xmlns:p14="http://schemas.microsoft.com/office/powerpoint/2010/main" val="427377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A5E0EF4-FBFC-CBBB-4C5C-58BD0097B844}"/>
              </a:ext>
            </a:extLst>
          </p:cNvPr>
          <p:cNvSpPr>
            <a:spLocks noGrp="1"/>
          </p:cNvSpPr>
          <p:nvPr>
            <p:ph idx="1"/>
          </p:nvPr>
        </p:nvSpPr>
        <p:spPr>
          <a:xfrm>
            <a:off x="5856580" y="631459"/>
            <a:ext cx="5604293" cy="5920261"/>
          </a:xfrm>
        </p:spPr>
        <p:txBody>
          <a:bodyPr>
            <a:normAutofit fontScale="47500" lnSpcReduction="20000"/>
          </a:bodyPr>
          <a:lstStyle/>
          <a:p>
            <a:pPr>
              <a:lnSpc>
                <a:spcPct val="150000"/>
              </a:lnSpc>
            </a:pPr>
            <a:r>
              <a:rPr lang="en-US" sz="2900" dirty="0">
                <a:solidFill>
                  <a:srgbClr val="243746"/>
                </a:solidFill>
                <a:cs typeface="Arial" panose="020B0604020202020204" pitchFamily="34" charset="0"/>
              </a:rPr>
              <a:t>The day before closing Seller calls and says, “[w]hen I purchased the property there was a cloud on title.  The title insurance people said I should let you know that there was a claim when I sell the property.”</a:t>
            </a:r>
          </a:p>
          <a:p>
            <a:pPr>
              <a:lnSpc>
                <a:spcPct val="150000"/>
              </a:lnSpc>
            </a:pPr>
            <a:r>
              <a:rPr lang="en-US" sz="2900" dirty="0">
                <a:solidFill>
                  <a:srgbClr val="243746"/>
                </a:solidFill>
                <a:cs typeface="Arial" panose="020B0604020202020204" pitchFamily="34" charset="0"/>
              </a:rPr>
              <a:t>We call the underwriter and as soon as the property address was said her immediate reaction was “oh this is the murder file.” </a:t>
            </a:r>
          </a:p>
          <a:p>
            <a:pPr>
              <a:lnSpc>
                <a:spcPct val="150000"/>
              </a:lnSpc>
            </a:pPr>
            <a:r>
              <a:rPr lang="en-US" sz="2900" dirty="0">
                <a:solidFill>
                  <a:srgbClr val="243746"/>
                </a:solidFill>
                <a:cs typeface="Arial" panose="020B0604020202020204" pitchFamily="34" charset="0"/>
              </a:rPr>
              <a:t>In the early 90s husband and wife owned the property as JTWROS.  They did not have any children together.  Wife died and husband sold the property a few years later. </a:t>
            </a:r>
          </a:p>
          <a:p>
            <a:pPr>
              <a:lnSpc>
                <a:spcPct val="150000"/>
              </a:lnSpc>
            </a:pPr>
            <a:r>
              <a:rPr lang="en-US" sz="2900" dirty="0">
                <a:solidFill>
                  <a:srgbClr val="243746"/>
                </a:solidFill>
                <a:cs typeface="Arial" panose="020B0604020202020204" pitchFamily="34" charset="0"/>
              </a:rPr>
              <a:t>Over 20 years later husband was arrested as a suspect in a murder case.  He confessed to the murder he was arrested for and then also confessed to murdering his wife years ago.  There was never any suspicion of foul play in her death. </a:t>
            </a:r>
          </a:p>
          <a:p>
            <a:pPr>
              <a:lnSpc>
                <a:spcPct val="150000"/>
              </a:lnSpc>
            </a:pPr>
            <a:r>
              <a:rPr lang="en-US" sz="2900" dirty="0">
                <a:solidFill>
                  <a:srgbClr val="243746"/>
                </a:solidFill>
                <a:cs typeface="Arial" panose="020B0604020202020204" pitchFamily="34" charset="0"/>
              </a:rPr>
              <a:t>Under Georgia’s “slayer statute” this dissolved the original JTWROS so deceased wife’s estate still held a 50% interest in the property.  Seller had to file a title claim to divest deceased wife’s estate’s interest. </a:t>
            </a:r>
          </a:p>
          <a:p>
            <a:pPr>
              <a:lnSpc>
                <a:spcPct val="150000"/>
              </a:lnSpc>
            </a:pPr>
            <a:r>
              <a:rPr lang="en-US" sz="2900" dirty="0">
                <a:solidFill>
                  <a:srgbClr val="243746"/>
                </a:solidFill>
                <a:cs typeface="Arial" panose="020B0604020202020204" pitchFamily="34" charset="0"/>
              </a:rPr>
              <a:t>Fun fact: there was later an Investigation Discovery episode on his confession. </a:t>
            </a:r>
          </a:p>
          <a:p>
            <a:endParaRPr lang="en-US" dirty="0"/>
          </a:p>
        </p:txBody>
      </p:sp>
      <p:sp>
        <p:nvSpPr>
          <p:cNvPr id="7" name="Text Placeholder 6">
            <a:extLst>
              <a:ext uri="{FF2B5EF4-FFF2-40B4-BE49-F238E27FC236}">
                <a16:creationId xmlns:a16="http://schemas.microsoft.com/office/drawing/2014/main" id="{29EEFA27-31E1-5F5A-859F-D0BF88796857}"/>
              </a:ext>
            </a:extLst>
          </p:cNvPr>
          <p:cNvSpPr>
            <a:spLocks noGrp="1"/>
          </p:cNvSpPr>
          <p:nvPr>
            <p:ph type="body" sz="half" idx="2"/>
          </p:nvPr>
        </p:nvSpPr>
        <p:spPr/>
        <p:txBody>
          <a:bodyPr/>
          <a:lstStyle/>
          <a:p>
            <a:endParaRPr lang="en-US" dirty="0">
              <a:solidFill>
                <a:schemeClr val="bg1"/>
              </a:solidFill>
            </a:endParaRPr>
          </a:p>
          <a:p>
            <a:r>
              <a:rPr lang="en-US" dirty="0">
                <a:solidFill>
                  <a:schemeClr val="bg1"/>
                </a:solidFill>
              </a:rPr>
              <a:t>Lesson:</a:t>
            </a:r>
          </a:p>
          <a:p>
            <a:r>
              <a:rPr lang="en-US" dirty="0">
                <a:solidFill>
                  <a:schemeClr val="bg1"/>
                </a:solidFill>
              </a:rPr>
              <a:t>Title insurance is vital!  </a:t>
            </a:r>
          </a:p>
          <a:p>
            <a:r>
              <a:rPr lang="en-US" dirty="0">
                <a:solidFill>
                  <a:schemeClr val="bg1"/>
                </a:solidFill>
              </a:rPr>
              <a:t>The most diligent title examiner or closing attorney would not be able to discover this title defect. Especially when the husband didn’t randomly confess until over 20 years later.  </a:t>
            </a:r>
          </a:p>
          <a:p>
            <a:r>
              <a:rPr lang="en-US" dirty="0">
                <a:solidFill>
                  <a:schemeClr val="bg1"/>
                </a:solidFill>
              </a:rPr>
              <a:t>Title insurance paid the estate hundreds of thousands of dollars to release their interest in the property!  </a:t>
            </a:r>
          </a:p>
          <a:p>
            <a:endParaRPr lang="en-US" dirty="0"/>
          </a:p>
        </p:txBody>
      </p:sp>
      <p:sp>
        <p:nvSpPr>
          <p:cNvPr id="5" name="Title 4">
            <a:extLst>
              <a:ext uri="{FF2B5EF4-FFF2-40B4-BE49-F238E27FC236}">
                <a16:creationId xmlns:a16="http://schemas.microsoft.com/office/drawing/2014/main" id="{69F5499D-E0C5-93CB-4387-8D0AAAD1BD85}"/>
              </a:ext>
            </a:extLst>
          </p:cNvPr>
          <p:cNvSpPr>
            <a:spLocks noGrp="1"/>
          </p:cNvSpPr>
          <p:nvPr>
            <p:ph type="title"/>
          </p:nvPr>
        </p:nvSpPr>
        <p:spPr/>
        <p:txBody>
          <a:bodyPr/>
          <a:lstStyle/>
          <a:p>
            <a:r>
              <a:rPr lang="en-US" dirty="0"/>
              <a:t>The “Murder File”</a:t>
            </a:r>
          </a:p>
        </p:txBody>
      </p:sp>
    </p:spTree>
    <p:extLst>
      <p:ext uri="{BB962C8B-B14F-4D97-AF65-F5344CB8AC3E}">
        <p14:creationId xmlns:p14="http://schemas.microsoft.com/office/powerpoint/2010/main" val="156592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8955AA-8729-4AB5-98AE-832C795B139A}"/>
              </a:ext>
            </a:extLst>
          </p:cNvPr>
          <p:cNvSpPr>
            <a:spLocks noGrp="1"/>
          </p:cNvSpPr>
          <p:nvPr>
            <p:ph type="title"/>
          </p:nvPr>
        </p:nvSpPr>
        <p:spPr>
          <a:xfrm>
            <a:off x="433059" y="365127"/>
            <a:ext cx="11325884" cy="1215098"/>
          </a:xfrm>
        </p:spPr>
        <p:txBody>
          <a:bodyPr>
            <a:normAutofit fontScale="90000"/>
          </a:bodyPr>
          <a:lstStyle/>
          <a:p>
            <a:r>
              <a:rPr lang="en-US" dirty="0"/>
              <a:t>Post-closing Claims and Repercussions from Quick Closings</a:t>
            </a:r>
          </a:p>
        </p:txBody>
      </p:sp>
    </p:spTree>
    <p:extLst>
      <p:ext uri="{BB962C8B-B14F-4D97-AF65-F5344CB8AC3E}">
        <p14:creationId xmlns:p14="http://schemas.microsoft.com/office/powerpoint/2010/main" val="387690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2EBC-4DA7-2359-79B2-2EE66F3BDE0A}"/>
              </a:ext>
            </a:extLst>
          </p:cNvPr>
          <p:cNvSpPr>
            <a:spLocks noGrp="1"/>
          </p:cNvSpPr>
          <p:nvPr>
            <p:ph type="title"/>
          </p:nvPr>
        </p:nvSpPr>
        <p:spPr/>
        <p:txBody>
          <a:bodyPr/>
          <a:lstStyle/>
          <a:p>
            <a:r>
              <a:rPr lang="en-US" dirty="0"/>
              <a:t>Property Line Crosses the Pool Deck</a:t>
            </a:r>
          </a:p>
        </p:txBody>
      </p:sp>
      <p:sp>
        <p:nvSpPr>
          <p:cNvPr id="3" name="Content Placeholder 2">
            <a:extLst>
              <a:ext uri="{FF2B5EF4-FFF2-40B4-BE49-F238E27FC236}">
                <a16:creationId xmlns:a16="http://schemas.microsoft.com/office/drawing/2014/main" id="{7D696447-6BBB-D621-B821-36F71B094940}"/>
              </a:ext>
            </a:extLst>
          </p:cNvPr>
          <p:cNvSpPr>
            <a:spLocks noGrp="1"/>
          </p:cNvSpPr>
          <p:nvPr>
            <p:ph idx="1"/>
          </p:nvPr>
        </p:nvSpPr>
        <p:spPr>
          <a:xfrm>
            <a:off x="5599371" y="1597176"/>
            <a:ext cx="6159571" cy="4579789"/>
          </a:xfrm>
        </p:spPr>
        <p:txBody>
          <a:bodyPr>
            <a:normAutofit fontScale="92500" lnSpcReduction="10000"/>
          </a:bodyPr>
          <a:lstStyle/>
          <a:p>
            <a:pPr marL="285750" indent="-285750">
              <a:buFont typeface="Arial" panose="020B0604020202020204" pitchFamily="34" charset="0"/>
              <a:buChar char="•"/>
            </a:pPr>
            <a:r>
              <a:rPr lang="en-US" sz="2000" dirty="0">
                <a:solidFill>
                  <a:srgbClr val="243746"/>
                </a:solidFill>
              </a:rPr>
              <a:t>Property was originally two parcels.  The second parcel was purchased later for the purpose of building the pool.  The parcels were never combined in the tax record and had separate addresses. </a:t>
            </a:r>
          </a:p>
          <a:p>
            <a:pPr marL="285750" indent="-285750">
              <a:buFont typeface="Arial" panose="020B0604020202020204" pitchFamily="34" charset="0"/>
              <a:buChar char="•"/>
            </a:pPr>
            <a:endParaRPr lang="en-US" sz="2000" dirty="0">
              <a:solidFill>
                <a:srgbClr val="243746"/>
              </a:solidFill>
            </a:endParaRPr>
          </a:p>
          <a:p>
            <a:pPr marL="285750" indent="-285750">
              <a:buFont typeface="Arial" panose="020B0604020202020204" pitchFamily="34" charset="0"/>
              <a:buChar char="•"/>
            </a:pPr>
            <a:r>
              <a:rPr lang="en-US" sz="2000" dirty="0">
                <a:solidFill>
                  <a:srgbClr val="243746"/>
                </a:solidFill>
              </a:rPr>
              <a:t>Property closed (not with C&amp;B) and the legal description only included the parcel with the house. </a:t>
            </a:r>
          </a:p>
          <a:p>
            <a:pPr marL="285750" indent="-285750">
              <a:buFont typeface="Arial" panose="020B0604020202020204" pitchFamily="34" charset="0"/>
              <a:buChar char="•"/>
            </a:pPr>
            <a:endParaRPr lang="en-US" sz="2000" dirty="0">
              <a:solidFill>
                <a:srgbClr val="243746"/>
              </a:solidFill>
            </a:endParaRPr>
          </a:p>
          <a:p>
            <a:pPr marL="285750" indent="-285750">
              <a:buFont typeface="Arial" panose="020B0604020202020204" pitchFamily="34" charset="0"/>
              <a:buChar char="•"/>
            </a:pPr>
            <a:r>
              <a:rPr lang="en-US" sz="2000" dirty="0">
                <a:solidFill>
                  <a:srgbClr val="243746"/>
                </a:solidFill>
              </a:rPr>
              <a:t>Solution? Track down the prior owners who still technically own the pool to get a quitclaim deed from them. </a:t>
            </a:r>
          </a:p>
          <a:p>
            <a:pPr marL="285750" indent="-285750">
              <a:buFont typeface="Arial" panose="020B0604020202020204" pitchFamily="34" charset="0"/>
              <a:buChar char="•"/>
            </a:pPr>
            <a:endParaRPr lang="en-US" sz="2000" dirty="0">
              <a:solidFill>
                <a:srgbClr val="243746"/>
              </a:solidFill>
            </a:endParaRPr>
          </a:p>
          <a:p>
            <a:pPr marL="285750" indent="-285750">
              <a:buFont typeface="Arial" panose="020B0604020202020204" pitchFamily="34" charset="0"/>
              <a:buChar char="•"/>
            </a:pPr>
            <a:r>
              <a:rPr lang="en-US" sz="2000" dirty="0">
                <a:solidFill>
                  <a:srgbClr val="243746"/>
                </a:solidFill>
              </a:rPr>
              <a:t>Prior owners moved to Turkey after closing and are now divorced and live in different cities. They had to make an appointment at the US Embassy to sign the quitclaim deed. </a:t>
            </a:r>
          </a:p>
          <a:p>
            <a:endParaRPr lang="en-US" dirty="0"/>
          </a:p>
        </p:txBody>
      </p:sp>
      <p:pic>
        <p:nvPicPr>
          <p:cNvPr id="4" name="Picture 3" descr="Diagram, engineering drawing&#10;&#10;Description automatically generated">
            <a:extLst>
              <a:ext uri="{FF2B5EF4-FFF2-40B4-BE49-F238E27FC236}">
                <a16:creationId xmlns:a16="http://schemas.microsoft.com/office/drawing/2014/main" id="{B31B391B-8C61-4882-0CAF-AA3EFA9C8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58" y="1597176"/>
            <a:ext cx="5166313" cy="4895697"/>
          </a:xfrm>
          <a:prstGeom prst="rect">
            <a:avLst/>
          </a:prstGeom>
        </p:spPr>
      </p:pic>
    </p:spTree>
    <p:extLst>
      <p:ext uri="{BB962C8B-B14F-4D97-AF65-F5344CB8AC3E}">
        <p14:creationId xmlns:p14="http://schemas.microsoft.com/office/powerpoint/2010/main" val="50087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5A6C-8F2C-AD50-51C1-B2533198E837}"/>
              </a:ext>
            </a:extLst>
          </p:cNvPr>
          <p:cNvSpPr>
            <a:spLocks noGrp="1"/>
          </p:cNvSpPr>
          <p:nvPr>
            <p:ph type="title"/>
          </p:nvPr>
        </p:nvSpPr>
        <p:spPr>
          <a:xfrm>
            <a:off x="620256" y="781234"/>
            <a:ext cx="6841118" cy="817007"/>
          </a:xfrm>
        </p:spPr>
        <p:txBody>
          <a:bodyPr/>
          <a:lstStyle/>
          <a:p>
            <a:r>
              <a:rPr lang="en-US" dirty="0"/>
              <a:t>Inspection Concerns </a:t>
            </a:r>
          </a:p>
        </p:txBody>
      </p:sp>
      <p:sp>
        <p:nvSpPr>
          <p:cNvPr id="3" name="Text Placeholder 2">
            <a:extLst>
              <a:ext uri="{FF2B5EF4-FFF2-40B4-BE49-F238E27FC236}">
                <a16:creationId xmlns:a16="http://schemas.microsoft.com/office/drawing/2014/main" id="{B75BE59B-563E-50A8-A613-411BD3FB23AE}"/>
              </a:ext>
            </a:extLst>
          </p:cNvPr>
          <p:cNvSpPr>
            <a:spLocks noGrp="1"/>
          </p:cNvSpPr>
          <p:nvPr>
            <p:ph type="body" sz="quarter" idx="10"/>
          </p:nvPr>
        </p:nvSpPr>
        <p:spPr>
          <a:xfrm>
            <a:off x="620256" y="1784412"/>
            <a:ext cx="6841118" cy="4373659"/>
          </a:xfrm>
        </p:spPr>
        <p:txBody>
          <a:bodyPr>
            <a:normAutofit fontScale="85000" lnSpcReduction="20000"/>
          </a:bodyPr>
          <a:lstStyle/>
          <a:p>
            <a:r>
              <a:rPr lang="en-US" sz="2000" dirty="0">
                <a:solidFill>
                  <a:srgbClr val="243746"/>
                </a:solidFill>
              </a:rPr>
              <a:t>Buyer’s inspection raised concerns but due to either the short closing timeline or lack of a due diligence they didn’t dig any deeper. </a:t>
            </a:r>
          </a:p>
          <a:p>
            <a:endParaRPr lang="en-US" sz="2000" dirty="0">
              <a:solidFill>
                <a:srgbClr val="243746"/>
              </a:solidFill>
            </a:endParaRPr>
          </a:p>
          <a:p>
            <a:r>
              <a:rPr lang="en-US" sz="2000" dirty="0">
                <a:solidFill>
                  <a:srgbClr val="243746"/>
                </a:solidFill>
              </a:rPr>
              <a:t>Buyer moves in and gets a quote to fix the problems.  It is significantly more than Buyer anticipated.  Of course, you are their first call. </a:t>
            </a:r>
          </a:p>
          <a:p>
            <a:endParaRPr lang="en-US" sz="2000" dirty="0">
              <a:solidFill>
                <a:srgbClr val="243746"/>
              </a:solidFill>
            </a:endParaRPr>
          </a:p>
          <a:p>
            <a:r>
              <a:rPr lang="en-US" sz="2000" dirty="0">
                <a:solidFill>
                  <a:srgbClr val="243746"/>
                </a:solidFill>
              </a:rPr>
              <a:t>Protect yourself!  If there are issues or concerns on an inspection do NOT offer your opinion as to the seriousness of the problem, the cost to fix the problem, etc.  Document in writing that you recommend your Buyer consult with an expert in that field to answer any questions.</a:t>
            </a:r>
          </a:p>
          <a:p>
            <a:endParaRPr lang="en-US" sz="2000" dirty="0">
              <a:solidFill>
                <a:srgbClr val="243746"/>
              </a:solidFill>
            </a:endParaRPr>
          </a:p>
          <a:p>
            <a:r>
              <a:rPr lang="en-US" sz="2000" dirty="0">
                <a:solidFill>
                  <a:srgbClr val="243746"/>
                </a:solidFill>
              </a:rPr>
              <a:t>If asked for a vendor recommendation, provide a list of qualified vendors and let them choose. </a:t>
            </a:r>
          </a:p>
          <a:p>
            <a:endParaRPr lang="en-US" sz="2000" dirty="0">
              <a:solidFill>
                <a:srgbClr val="243746"/>
              </a:solidFill>
            </a:endParaRPr>
          </a:p>
          <a:p>
            <a:r>
              <a:rPr lang="en-US" sz="2000" dirty="0">
                <a:solidFill>
                  <a:srgbClr val="243746"/>
                </a:solidFill>
              </a:rPr>
              <a:t>Remember!  After closing a seller can only be held responsible for hidden, latent, material defects.  If it showed up on an inspection report it isn’t hidden! </a:t>
            </a:r>
          </a:p>
          <a:p>
            <a:endParaRPr lang="en-US" dirty="0"/>
          </a:p>
        </p:txBody>
      </p:sp>
    </p:spTree>
    <p:extLst>
      <p:ext uri="{BB962C8B-B14F-4D97-AF65-F5344CB8AC3E}">
        <p14:creationId xmlns:p14="http://schemas.microsoft.com/office/powerpoint/2010/main" val="223011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F846-7C41-E928-5064-FE0B9409BCD7}"/>
              </a:ext>
            </a:extLst>
          </p:cNvPr>
          <p:cNvSpPr>
            <a:spLocks noGrp="1"/>
          </p:cNvSpPr>
          <p:nvPr>
            <p:ph type="title"/>
          </p:nvPr>
        </p:nvSpPr>
        <p:spPr/>
        <p:txBody>
          <a:bodyPr/>
          <a:lstStyle/>
          <a:p>
            <a:r>
              <a:rPr lang="en-US" dirty="0"/>
              <a:t>Unpermitted Work </a:t>
            </a:r>
          </a:p>
        </p:txBody>
      </p:sp>
      <p:sp>
        <p:nvSpPr>
          <p:cNvPr id="3" name="Content Placeholder 2">
            <a:extLst>
              <a:ext uri="{FF2B5EF4-FFF2-40B4-BE49-F238E27FC236}">
                <a16:creationId xmlns:a16="http://schemas.microsoft.com/office/drawing/2014/main" id="{50265512-369F-DE3B-08CD-CE4A565EBDFA}"/>
              </a:ext>
            </a:extLst>
          </p:cNvPr>
          <p:cNvSpPr>
            <a:spLocks noGrp="1"/>
          </p:cNvSpPr>
          <p:nvPr>
            <p:ph idx="1"/>
          </p:nvPr>
        </p:nvSpPr>
        <p:spPr>
          <a:xfrm>
            <a:off x="433059" y="1422402"/>
            <a:ext cx="6429380" cy="4916254"/>
          </a:xfrm>
        </p:spPr>
        <p:txBody>
          <a:bodyPr>
            <a:normAutofit fontScale="92500" lnSpcReduction="20000"/>
          </a:bodyPr>
          <a:lstStyle/>
          <a:p>
            <a:pPr algn="just"/>
            <a:endParaRPr lang="en-US" dirty="0">
              <a:solidFill>
                <a:srgbClr val="243746"/>
              </a:solidFill>
            </a:endParaRPr>
          </a:p>
          <a:p>
            <a:pPr algn="just"/>
            <a:r>
              <a:rPr lang="en-US" dirty="0">
                <a:solidFill>
                  <a:srgbClr val="243746"/>
                </a:solidFill>
              </a:rPr>
              <a:t>Either the seller didn’t know about it so they couldn’t disclose the unpermitted work; or </a:t>
            </a:r>
          </a:p>
          <a:p>
            <a:pPr algn="just"/>
            <a:endParaRPr lang="en-US" dirty="0">
              <a:solidFill>
                <a:srgbClr val="243746"/>
              </a:solidFill>
            </a:endParaRPr>
          </a:p>
          <a:p>
            <a:pPr algn="just"/>
            <a:r>
              <a:rPr lang="en-US" dirty="0">
                <a:solidFill>
                  <a:srgbClr val="243746"/>
                </a:solidFill>
              </a:rPr>
              <a:t>Seller knew about it, didn’t actively conceal it, and the Buyer could have discovered it. </a:t>
            </a:r>
          </a:p>
          <a:p>
            <a:pPr algn="just"/>
            <a:endParaRPr lang="en-US" dirty="0">
              <a:solidFill>
                <a:srgbClr val="243746"/>
              </a:solidFill>
            </a:endParaRPr>
          </a:p>
          <a:p>
            <a:pPr algn="just"/>
            <a:r>
              <a:rPr lang="en-US" dirty="0">
                <a:solidFill>
                  <a:srgbClr val="243746"/>
                </a:solidFill>
              </a:rPr>
              <a:t>Permits are public record and many jurisdictions provide online access. </a:t>
            </a:r>
          </a:p>
          <a:p>
            <a:pPr algn="just"/>
            <a:endParaRPr lang="en-US" dirty="0">
              <a:solidFill>
                <a:srgbClr val="243746"/>
              </a:solidFill>
            </a:endParaRPr>
          </a:p>
          <a:p>
            <a:pPr algn="just"/>
            <a:r>
              <a:rPr lang="en-US" dirty="0">
                <a:solidFill>
                  <a:srgbClr val="243746"/>
                </a:solidFill>
              </a:rPr>
              <a:t>The Buyer may be required to tear down the unpermitted work or spend significant sums to bring it up to code.</a:t>
            </a:r>
          </a:p>
          <a:p>
            <a:pPr algn="just"/>
            <a:endParaRPr lang="en-US" dirty="0">
              <a:solidFill>
                <a:srgbClr val="243746"/>
              </a:solidFill>
            </a:endParaRPr>
          </a:p>
          <a:p>
            <a:pPr algn="just"/>
            <a:r>
              <a:rPr lang="en-US" dirty="0">
                <a:solidFill>
                  <a:srgbClr val="243746"/>
                </a:solidFill>
              </a:rPr>
              <a:t>Although it may have been to code when built because the work was unpermitted it is not “grandfathered”.  This can be a very expensive undertaking!  </a:t>
            </a:r>
          </a:p>
          <a:p>
            <a:endParaRPr lang="en-US" dirty="0"/>
          </a:p>
        </p:txBody>
      </p:sp>
      <p:pic>
        <p:nvPicPr>
          <p:cNvPr id="7" name="Picture 6" descr="A group of kids holding tools&#10;&#10;Description automatically generated">
            <a:extLst>
              <a:ext uri="{FF2B5EF4-FFF2-40B4-BE49-F238E27FC236}">
                <a16:creationId xmlns:a16="http://schemas.microsoft.com/office/drawing/2014/main" id="{409B29EE-D2FB-4D6B-19CB-1EBAB182BA8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34652" y="2210540"/>
            <a:ext cx="4059127" cy="3062796"/>
          </a:xfrm>
          <a:prstGeom prst="rect">
            <a:avLst/>
          </a:prstGeom>
        </p:spPr>
      </p:pic>
    </p:spTree>
    <p:extLst>
      <p:ext uri="{BB962C8B-B14F-4D97-AF65-F5344CB8AC3E}">
        <p14:creationId xmlns:p14="http://schemas.microsoft.com/office/powerpoint/2010/main" val="374017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8955AA-8729-4AB5-98AE-832C795B139A}"/>
              </a:ext>
            </a:extLst>
          </p:cNvPr>
          <p:cNvSpPr>
            <a:spLocks noGrp="1"/>
          </p:cNvSpPr>
          <p:nvPr>
            <p:ph type="title"/>
          </p:nvPr>
        </p:nvSpPr>
        <p:spPr/>
        <p:txBody>
          <a:bodyPr/>
          <a:lstStyle/>
          <a:p>
            <a:r>
              <a:rPr lang="en-US" dirty="0"/>
              <a:t>Roadblocks to Closing </a:t>
            </a:r>
          </a:p>
        </p:txBody>
      </p:sp>
    </p:spTree>
    <p:extLst>
      <p:ext uri="{BB962C8B-B14F-4D97-AF65-F5344CB8AC3E}">
        <p14:creationId xmlns:p14="http://schemas.microsoft.com/office/powerpoint/2010/main" val="7802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8DAB76-9B07-6E9E-9C95-6708399716E0}"/>
              </a:ext>
            </a:extLst>
          </p:cNvPr>
          <p:cNvSpPr>
            <a:spLocks noGrp="1"/>
          </p:cNvSpPr>
          <p:nvPr>
            <p:ph idx="1"/>
          </p:nvPr>
        </p:nvSpPr>
        <p:spPr>
          <a:xfrm>
            <a:off x="5856580" y="439756"/>
            <a:ext cx="5604293" cy="5978488"/>
          </a:xfrm>
        </p:spPr>
        <p:txBody>
          <a:bodyPr>
            <a:normAutofit fontScale="62500" lnSpcReduction="20000"/>
          </a:bodyPr>
          <a:lstStyle/>
          <a:p>
            <a:pPr marL="342900" marR="0" lvl="0" indent="-342900">
              <a:spcBef>
                <a:spcPts val="0"/>
              </a:spcBef>
              <a:spcAft>
                <a:spcPts val="0"/>
              </a:spcAft>
              <a:buFont typeface="Symbol" panose="05050102010706020507" pitchFamily="18" charset="2"/>
              <a:buChar char=""/>
            </a:pPr>
            <a:r>
              <a:rPr lang="en-US" sz="2900" dirty="0">
                <a:solidFill>
                  <a:srgbClr val="243746"/>
                </a:solidFill>
              </a:rPr>
              <a:t>During the temporary occupancy the microwave breaks</a:t>
            </a:r>
            <a:r>
              <a:rPr lang="en-US" sz="2900" dirty="0">
                <a:solidFill>
                  <a:srgbClr val="243746"/>
                </a:solidFill>
                <a:cs typeface="Arial" panose="020B0604020202020204" pitchFamily="34" charset="0"/>
              </a:rPr>
              <a:t>. </a:t>
            </a: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900" dirty="0">
                <a:solidFill>
                  <a:srgbClr val="243746"/>
                </a:solidFill>
                <a:cs typeface="Arial" panose="020B0604020202020204" pitchFamily="34" charset="0"/>
              </a:rPr>
              <a:t>Sellers say this is normal wear and tear. </a:t>
            </a: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900" dirty="0">
                <a:solidFill>
                  <a:srgbClr val="243746"/>
                </a:solidFill>
                <a:cs typeface="Arial" panose="020B0604020202020204" pitchFamily="34" charset="0"/>
              </a:rPr>
              <a:t>Buyers say the sellers needs to replace the microwave because they broke it.</a:t>
            </a: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900" dirty="0">
                <a:solidFill>
                  <a:srgbClr val="243746"/>
                </a:solidFill>
                <a:cs typeface="Arial" panose="020B0604020202020204" pitchFamily="34" charset="0"/>
              </a:rPr>
              <a:t>Neither party would concede so the agents ended up buying the replacement microwave so they can put it behind them. </a:t>
            </a: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900" dirty="0">
                <a:solidFill>
                  <a:srgbClr val="243746"/>
                </a:solidFill>
                <a:cs typeface="Arial" panose="020B0604020202020204" pitchFamily="34" charset="0"/>
              </a:rPr>
              <a:t>Remember!  The temporary occupancy states that the buyer is responsible for all repairs during the temporary occupancy.  </a:t>
            </a: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900" dirty="0">
                <a:solidFill>
                  <a:srgbClr val="243746"/>
                </a:solidFill>
                <a:cs typeface="Arial" panose="020B0604020202020204" pitchFamily="34" charset="0"/>
              </a:rPr>
              <a:t>Seller is only responsible for the damage they cause, excluding normal wear and tear.  </a:t>
            </a: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900" dirty="0">
              <a:solidFill>
                <a:srgbClr val="243746"/>
              </a:solidFill>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900" dirty="0">
                <a:solidFill>
                  <a:srgbClr val="243746"/>
                </a:solidFill>
                <a:cs typeface="Arial" panose="020B0604020202020204" pitchFamily="34" charset="0"/>
              </a:rPr>
              <a:t>If this is a concern, you can have the seller purchase a home warranty for the buyer or use a special stipulation that at </a:t>
            </a:r>
            <a:r>
              <a:rPr lang="en-US" sz="2900" i="1" dirty="0">
                <a:solidFill>
                  <a:srgbClr val="243746"/>
                </a:solidFill>
                <a:cs typeface="Arial" panose="020B0604020202020204" pitchFamily="34" charset="0"/>
              </a:rPr>
              <a:t>possession</a:t>
            </a:r>
            <a:r>
              <a:rPr lang="en-US" sz="2900" dirty="0">
                <a:solidFill>
                  <a:srgbClr val="243746"/>
                </a:solidFill>
                <a:cs typeface="Arial" panose="020B0604020202020204" pitchFamily="34" charset="0"/>
              </a:rPr>
              <a:t> the property will be in or substantially in the same condition as of the binding agreement date. </a:t>
            </a:r>
            <a:endParaRPr lang="en-US" sz="2900" dirty="0">
              <a:solidFill>
                <a:srgbClr val="243746"/>
              </a:solidFill>
            </a:endParaRPr>
          </a:p>
          <a:p>
            <a:endParaRPr lang="en-US" dirty="0"/>
          </a:p>
        </p:txBody>
      </p:sp>
      <p:sp>
        <p:nvSpPr>
          <p:cNvPr id="4" name="Title 3">
            <a:extLst>
              <a:ext uri="{FF2B5EF4-FFF2-40B4-BE49-F238E27FC236}">
                <a16:creationId xmlns:a16="http://schemas.microsoft.com/office/drawing/2014/main" id="{D814CB7E-51D3-3693-15AB-B768DEB7C51A}"/>
              </a:ext>
            </a:extLst>
          </p:cNvPr>
          <p:cNvSpPr>
            <a:spLocks noGrp="1"/>
          </p:cNvSpPr>
          <p:nvPr>
            <p:ph type="title"/>
          </p:nvPr>
        </p:nvSpPr>
        <p:spPr/>
        <p:txBody>
          <a:bodyPr/>
          <a:lstStyle/>
          <a:p>
            <a:r>
              <a:rPr lang="en-US" dirty="0"/>
              <a:t>Broken Microwave</a:t>
            </a:r>
          </a:p>
        </p:txBody>
      </p:sp>
      <p:pic>
        <p:nvPicPr>
          <p:cNvPr id="6" name="Picture 5" descr="A microwave oven with a bowl of popcorn">
            <a:extLst>
              <a:ext uri="{FF2B5EF4-FFF2-40B4-BE49-F238E27FC236}">
                <a16:creationId xmlns:a16="http://schemas.microsoft.com/office/drawing/2014/main" id="{11DF112A-8DE8-C480-360C-0AE37D5772D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0132" y="2646464"/>
            <a:ext cx="4319712" cy="2427266"/>
          </a:xfrm>
          <a:prstGeom prst="rect">
            <a:avLst/>
          </a:prstGeom>
        </p:spPr>
      </p:pic>
    </p:spTree>
    <p:extLst>
      <p:ext uri="{BB962C8B-B14F-4D97-AF65-F5344CB8AC3E}">
        <p14:creationId xmlns:p14="http://schemas.microsoft.com/office/powerpoint/2010/main" val="373208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EBFB48-33DA-634D-4777-7EBF8C3B90F9}"/>
              </a:ext>
            </a:extLst>
          </p:cNvPr>
          <p:cNvSpPr>
            <a:spLocks noGrp="1"/>
          </p:cNvSpPr>
          <p:nvPr>
            <p:ph idx="1"/>
          </p:nvPr>
        </p:nvSpPr>
        <p:spPr>
          <a:xfrm>
            <a:off x="5879958" y="617309"/>
            <a:ext cx="5604293" cy="5765424"/>
          </a:xfrm>
        </p:spPr>
        <p:txBody>
          <a:bodyPr>
            <a:normAutofit fontScale="55000" lnSpcReduction="20000"/>
          </a:bodyPr>
          <a:lstStyle/>
          <a:p>
            <a:pPr marL="0" indent="0" algn="just">
              <a:buNone/>
            </a:pPr>
            <a:r>
              <a:rPr lang="en-US" sz="2900" dirty="0"/>
              <a:t>Seller is elderly and moving to Florida to be closer to family. House is discounted significantly because it indeed needs some TLC. </a:t>
            </a:r>
          </a:p>
          <a:p>
            <a:pPr marL="0" indent="0" algn="just">
              <a:buNone/>
            </a:pPr>
            <a:r>
              <a:rPr lang="en-US" sz="2900" dirty="0"/>
              <a:t>At closing, buyers presented a laundry list of demands to the seller for the temporary occupancy period.  Including but not limited to: </a:t>
            </a:r>
          </a:p>
          <a:p>
            <a:pPr lvl="0"/>
            <a:r>
              <a:rPr lang="en-US" sz="2900" dirty="0"/>
              <a:t>Upon entering the house, all shoes must be taken off, immediately at the front door (booties not acceptable);</a:t>
            </a:r>
          </a:p>
          <a:p>
            <a:pPr lvl="0"/>
            <a:r>
              <a:rPr lang="en-US" sz="2900" dirty="0"/>
              <a:t>Hand sanitizer upon entry for everyone;</a:t>
            </a:r>
          </a:p>
          <a:p>
            <a:pPr lvl="0"/>
            <a:r>
              <a:rPr lang="en-US" sz="2900" dirty="0"/>
              <a:t>Bathrooms cannot be used by the public, estate sale staff or Amvets;</a:t>
            </a:r>
          </a:p>
          <a:p>
            <a:pPr lvl="0"/>
            <a:r>
              <a:rPr lang="en-US" sz="2900" dirty="0"/>
              <a:t>No use of kitchen facilities;</a:t>
            </a:r>
          </a:p>
          <a:p>
            <a:pPr lvl="0"/>
            <a:r>
              <a:rPr lang="en-US" sz="2900" b="1" dirty="0"/>
              <a:t>No food or drinks permitted inside the house;</a:t>
            </a:r>
            <a:endParaRPr lang="en-US" sz="2900" dirty="0"/>
          </a:p>
          <a:p>
            <a:pPr lvl="0"/>
            <a:r>
              <a:rPr lang="en-US" sz="2900" dirty="0"/>
              <a:t>If children are present, they must be closely supervised by an adult;</a:t>
            </a:r>
          </a:p>
          <a:p>
            <a:pPr lvl="0"/>
            <a:r>
              <a:rPr lang="en-US" sz="2900" dirty="0"/>
              <a:t>The driveway must be protected from oil stains; and</a:t>
            </a:r>
          </a:p>
          <a:p>
            <a:pPr lvl="0"/>
            <a:r>
              <a:rPr lang="en-US" sz="2900" dirty="0"/>
              <a:t>No vehicles over 7500lb. in driveway.</a:t>
            </a:r>
          </a:p>
          <a:p>
            <a:pPr marL="0" indent="0">
              <a:buNone/>
            </a:pPr>
            <a:endParaRPr lang="en-US" sz="2900" dirty="0"/>
          </a:p>
          <a:p>
            <a:pPr marL="0" indent="0">
              <a:buNone/>
            </a:pPr>
            <a:r>
              <a:rPr lang="en-US" sz="2900" dirty="0"/>
              <a:t>Since it was cash closing, our office advised to wait to close until seller vacated.  </a:t>
            </a:r>
          </a:p>
          <a:p>
            <a:pPr marL="0" indent="0">
              <a:buNone/>
            </a:pPr>
            <a:r>
              <a:rPr lang="en-US" sz="2900" dirty="0"/>
              <a:t>Nonetheless, the parties wanted to go ahead and close with a security deposit for the temporary occupancy (buyers originally wanted $25K but settled on $10K).  </a:t>
            </a:r>
          </a:p>
          <a:p>
            <a:endParaRPr lang="en-US" dirty="0"/>
          </a:p>
        </p:txBody>
      </p:sp>
      <p:sp>
        <p:nvSpPr>
          <p:cNvPr id="4" name="Title 3">
            <a:extLst>
              <a:ext uri="{FF2B5EF4-FFF2-40B4-BE49-F238E27FC236}">
                <a16:creationId xmlns:a16="http://schemas.microsoft.com/office/drawing/2014/main" id="{1F40BBE2-8A9B-DD39-C164-D947EA967543}"/>
              </a:ext>
            </a:extLst>
          </p:cNvPr>
          <p:cNvSpPr>
            <a:spLocks noGrp="1"/>
          </p:cNvSpPr>
          <p:nvPr>
            <p:ph type="title"/>
          </p:nvPr>
        </p:nvSpPr>
        <p:spPr>
          <a:xfrm>
            <a:off x="660105" y="1056443"/>
            <a:ext cx="4417922" cy="794222"/>
          </a:xfrm>
        </p:spPr>
        <p:txBody>
          <a:bodyPr/>
          <a:lstStyle/>
          <a:p>
            <a:r>
              <a:rPr lang="en-US" dirty="0"/>
              <a:t>Occupancy “Rules”</a:t>
            </a:r>
          </a:p>
        </p:txBody>
      </p:sp>
      <p:pic>
        <p:nvPicPr>
          <p:cNvPr id="5" name="Picture 2" descr="Stop No Food or Drink Beyond This Point Sign, Octagon, SKU: K-4716">
            <a:extLst>
              <a:ext uri="{FF2B5EF4-FFF2-40B4-BE49-F238E27FC236}">
                <a16:creationId xmlns:a16="http://schemas.microsoft.com/office/drawing/2014/main" id="{0C4D4D13-7945-2C12-CE92-D89CAF3C0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972" y="216969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69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EBFB48-33DA-634D-4777-7EBF8C3B90F9}"/>
              </a:ext>
            </a:extLst>
          </p:cNvPr>
          <p:cNvSpPr>
            <a:spLocks noGrp="1"/>
          </p:cNvSpPr>
          <p:nvPr>
            <p:ph idx="1"/>
          </p:nvPr>
        </p:nvSpPr>
        <p:spPr>
          <a:xfrm>
            <a:off x="5856580" y="688642"/>
            <a:ext cx="5604293" cy="5756546"/>
          </a:xfrm>
        </p:spPr>
        <p:txBody>
          <a:bodyPr>
            <a:normAutofit fontScale="62500" lnSpcReduction="20000"/>
          </a:bodyPr>
          <a:lstStyle/>
          <a:p>
            <a:pPr marL="0" indent="0" algn="just">
              <a:buNone/>
            </a:pPr>
            <a:r>
              <a:rPr lang="en-US" sz="2600" dirty="0"/>
              <a:t>When the occupancy ended the Buyers complained of 12 things including:</a:t>
            </a:r>
          </a:p>
          <a:p>
            <a:r>
              <a:rPr lang="en-US" sz="2600" dirty="0"/>
              <a:t>Garage door opener: Only one side of the garage door has an opener, not both. The side that doesn't work is the preferable side for backing out. </a:t>
            </a:r>
          </a:p>
          <a:p>
            <a:endParaRPr lang="en-US" sz="2600" dirty="0"/>
          </a:p>
          <a:p>
            <a:pPr lvl="0"/>
            <a:r>
              <a:rPr lang="en-US" sz="2600" dirty="0"/>
              <a:t>The basement exterior door deadlock key is lost. Seller originally left it in the house for the Buyer.</a:t>
            </a:r>
          </a:p>
          <a:p>
            <a:pPr lvl="0"/>
            <a:endParaRPr lang="en-US" sz="2600" dirty="0"/>
          </a:p>
          <a:p>
            <a:pPr lvl="0"/>
            <a:r>
              <a:rPr lang="en-US" sz="2600" dirty="0"/>
              <a:t>“Excessive” picture hook holes on every wall and screws/nails. </a:t>
            </a:r>
          </a:p>
          <a:p>
            <a:pPr lvl="0"/>
            <a:endParaRPr lang="en-US" sz="2600" dirty="0"/>
          </a:p>
          <a:p>
            <a:pPr lvl="0"/>
            <a:r>
              <a:rPr lang="en-US" sz="2600" dirty="0"/>
              <a:t>Damage and cracking to the driveway from vehicles.  Tire marks and concrete scrapes indicate oversized vehicles.  </a:t>
            </a:r>
          </a:p>
          <a:p>
            <a:pPr lvl="0"/>
            <a:endParaRPr lang="en-US" sz="2600" dirty="0"/>
          </a:p>
          <a:p>
            <a:pPr marL="0" indent="0">
              <a:buNone/>
            </a:pPr>
            <a:r>
              <a:rPr lang="en-US" sz="2600" dirty="0"/>
              <a:t>Sellers – despite the ridiculousness of the complaints – gave $3000.00 because an interpleader action would cost at least that.  </a:t>
            </a:r>
          </a:p>
          <a:p>
            <a:pPr marL="0" indent="0">
              <a:buNone/>
            </a:pPr>
            <a:endParaRPr lang="en-US" sz="2600" dirty="0"/>
          </a:p>
          <a:p>
            <a:pPr marL="0" indent="0">
              <a:buNone/>
            </a:pPr>
            <a:r>
              <a:rPr lang="en-US" sz="2600" dirty="0"/>
              <a:t>Lesson: If the parties want a security deposit use GAR Special Stipulation 416.  Neither us nor your brokerage are set up to handle disputes over the security deposit.  This should be handled between the buyer and seller – don’t get in the middle of it! </a:t>
            </a:r>
          </a:p>
          <a:p>
            <a:endParaRPr lang="en-US" dirty="0"/>
          </a:p>
        </p:txBody>
      </p:sp>
      <p:sp>
        <p:nvSpPr>
          <p:cNvPr id="4" name="Title 3">
            <a:extLst>
              <a:ext uri="{FF2B5EF4-FFF2-40B4-BE49-F238E27FC236}">
                <a16:creationId xmlns:a16="http://schemas.microsoft.com/office/drawing/2014/main" id="{1F40BBE2-8A9B-DD39-C164-D947EA967543}"/>
              </a:ext>
            </a:extLst>
          </p:cNvPr>
          <p:cNvSpPr>
            <a:spLocks noGrp="1"/>
          </p:cNvSpPr>
          <p:nvPr>
            <p:ph type="title"/>
          </p:nvPr>
        </p:nvSpPr>
        <p:spPr>
          <a:xfrm>
            <a:off x="668983" y="1162975"/>
            <a:ext cx="4417922" cy="794222"/>
          </a:xfrm>
        </p:spPr>
        <p:txBody>
          <a:bodyPr>
            <a:normAutofit fontScale="90000"/>
          </a:bodyPr>
          <a:lstStyle/>
          <a:p>
            <a:r>
              <a:rPr lang="en-US" dirty="0"/>
              <a:t>Occupancy “Rules” Continued</a:t>
            </a:r>
          </a:p>
        </p:txBody>
      </p:sp>
      <p:pic>
        <p:nvPicPr>
          <p:cNvPr id="5" name="Picture 2" descr="Stop No Food or Drink Beyond This Point Sign, Octagon, SKU: K-4716">
            <a:extLst>
              <a:ext uri="{FF2B5EF4-FFF2-40B4-BE49-F238E27FC236}">
                <a16:creationId xmlns:a16="http://schemas.microsoft.com/office/drawing/2014/main" id="{0C4D4D13-7945-2C12-CE92-D89CAF3C0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127" y="216969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648F2-1984-69FB-8FA2-63A5C399F2CD}"/>
              </a:ext>
            </a:extLst>
          </p:cNvPr>
          <p:cNvSpPr>
            <a:spLocks noGrp="1"/>
          </p:cNvSpPr>
          <p:nvPr>
            <p:ph idx="1"/>
          </p:nvPr>
        </p:nvSpPr>
        <p:spPr>
          <a:xfrm>
            <a:off x="1143930" y="1624614"/>
            <a:ext cx="7437863" cy="4764222"/>
          </a:xfrm>
        </p:spPr>
        <p:txBody>
          <a:bodyPr>
            <a:normAutofit/>
          </a:bodyPr>
          <a:lstStyle/>
          <a:p>
            <a:r>
              <a:rPr lang="en-US" dirty="0">
                <a:solidFill>
                  <a:srgbClr val="243746"/>
                </a:solidFill>
              </a:rPr>
              <a:t>During the pandemic years buyers turned a blind-eye to many things that would normally be a deal breaker for them.</a:t>
            </a:r>
          </a:p>
          <a:p>
            <a:r>
              <a:rPr lang="en-US" dirty="0">
                <a:solidFill>
                  <a:srgbClr val="243746"/>
                </a:solidFill>
              </a:rPr>
              <a:t>Desperate to find a house they waived everything and offered huge amounts over asking.  Now time has passed, they are settled in, and they realize this house won’t work for them.</a:t>
            </a:r>
          </a:p>
          <a:p>
            <a:r>
              <a:rPr lang="en-US" dirty="0">
                <a:solidFill>
                  <a:srgbClr val="243746"/>
                </a:solidFill>
              </a:rPr>
              <a:t>Protect yourself!  Document, document, document!  If you document in writing anytime a buyer waives contingencies against your advice or offers extreme terms you are much better protected if they come back to you later. </a:t>
            </a:r>
          </a:p>
          <a:p>
            <a:r>
              <a:rPr lang="en-US" dirty="0">
                <a:solidFill>
                  <a:srgbClr val="243746"/>
                </a:solidFill>
              </a:rPr>
              <a:t>If the property was financed as their primary residence, they must occupy the home as their principal residence for at least a year before renting it.  </a:t>
            </a:r>
          </a:p>
          <a:p>
            <a:r>
              <a:rPr lang="en-US" dirty="0">
                <a:solidFill>
                  <a:srgbClr val="243746"/>
                </a:solidFill>
              </a:rPr>
              <a:t>If they sell in less than 2 years they may be subject to capital gains.  </a:t>
            </a:r>
          </a:p>
          <a:p>
            <a:endParaRPr lang="en-US" dirty="0"/>
          </a:p>
        </p:txBody>
      </p:sp>
      <p:sp>
        <p:nvSpPr>
          <p:cNvPr id="3" name="Title 2">
            <a:extLst>
              <a:ext uri="{FF2B5EF4-FFF2-40B4-BE49-F238E27FC236}">
                <a16:creationId xmlns:a16="http://schemas.microsoft.com/office/drawing/2014/main" id="{5CAC9255-C6AB-932E-86DD-6300EFF95CE2}"/>
              </a:ext>
            </a:extLst>
          </p:cNvPr>
          <p:cNvSpPr>
            <a:spLocks noGrp="1"/>
          </p:cNvSpPr>
          <p:nvPr>
            <p:ph type="title"/>
          </p:nvPr>
        </p:nvSpPr>
        <p:spPr>
          <a:xfrm>
            <a:off x="1143930" y="692458"/>
            <a:ext cx="7437864" cy="721831"/>
          </a:xfrm>
        </p:spPr>
        <p:txBody>
          <a:bodyPr>
            <a:normAutofit fontScale="90000"/>
          </a:bodyPr>
          <a:lstStyle/>
          <a:p>
            <a:r>
              <a:rPr lang="en-US" dirty="0"/>
              <a:t>Buyer’s Remorse </a:t>
            </a:r>
          </a:p>
        </p:txBody>
      </p:sp>
    </p:spTree>
    <p:extLst>
      <p:ext uri="{BB962C8B-B14F-4D97-AF65-F5344CB8AC3E}">
        <p14:creationId xmlns:p14="http://schemas.microsoft.com/office/powerpoint/2010/main" val="286965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8425-57F4-CD3E-4397-FDC368C2039C}"/>
              </a:ext>
            </a:extLst>
          </p:cNvPr>
          <p:cNvSpPr>
            <a:spLocks noGrp="1"/>
          </p:cNvSpPr>
          <p:nvPr>
            <p:ph type="ctrTitle"/>
          </p:nvPr>
        </p:nvSpPr>
        <p:spPr>
          <a:xfrm>
            <a:off x="514540" y="2104008"/>
            <a:ext cx="5662943" cy="899928"/>
          </a:xfrm>
        </p:spPr>
        <p:txBody>
          <a:bodyPr>
            <a:normAutofit fontScale="90000"/>
          </a:bodyPr>
          <a:lstStyle/>
          <a:p>
            <a:r>
              <a:rPr lang="en-US" dirty="0"/>
              <a:t>Questions? </a:t>
            </a:r>
          </a:p>
        </p:txBody>
      </p:sp>
      <p:sp>
        <p:nvSpPr>
          <p:cNvPr id="3" name="Subtitle 2">
            <a:extLst>
              <a:ext uri="{FF2B5EF4-FFF2-40B4-BE49-F238E27FC236}">
                <a16:creationId xmlns:a16="http://schemas.microsoft.com/office/drawing/2014/main" id="{C3AC3F4A-951C-8942-08C3-426D5B97903A}"/>
              </a:ext>
            </a:extLst>
          </p:cNvPr>
          <p:cNvSpPr>
            <a:spLocks noGrp="1"/>
          </p:cNvSpPr>
          <p:nvPr>
            <p:ph type="subTitle" idx="1"/>
          </p:nvPr>
        </p:nvSpPr>
        <p:spPr/>
        <p:txBody>
          <a:bodyPr/>
          <a:lstStyle/>
          <a:p>
            <a:r>
              <a:rPr lang="en-US" dirty="0"/>
              <a:t>Attorneys@campbellandbrannon.com </a:t>
            </a:r>
          </a:p>
        </p:txBody>
      </p:sp>
    </p:spTree>
    <p:extLst>
      <p:ext uri="{BB962C8B-B14F-4D97-AF65-F5344CB8AC3E}">
        <p14:creationId xmlns:p14="http://schemas.microsoft.com/office/powerpoint/2010/main" val="424304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0E9A4D-A5BB-8F47-A836-9B9CCF5E9048}"/>
              </a:ext>
            </a:extLst>
          </p:cNvPr>
          <p:cNvSpPr>
            <a:spLocks noGrp="1"/>
          </p:cNvSpPr>
          <p:nvPr>
            <p:ph idx="1"/>
          </p:nvPr>
        </p:nvSpPr>
        <p:spPr>
          <a:xfrm>
            <a:off x="5856580" y="688642"/>
            <a:ext cx="5604293" cy="5436950"/>
          </a:xfrm>
        </p:spPr>
        <p:txBody>
          <a:bodyPr>
            <a:normAutofit fontScale="40000" lnSpcReduction="20000"/>
          </a:bodyPr>
          <a:lstStyle/>
          <a:p>
            <a:pPr>
              <a:lnSpc>
                <a:spcPct val="150000"/>
              </a:lnSpc>
            </a:pPr>
            <a:r>
              <a:rPr lang="en-US" sz="3400" dirty="0">
                <a:cs typeface="Arial" panose="020B0604020202020204" pitchFamily="34" charset="0"/>
              </a:rPr>
              <a:t>Abandoned property is owned by an Arkansas LLC but the vesting deed into the LLC </a:t>
            </a:r>
            <a:r>
              <a:rPr lang="en-US" sz="3400" b="1" dirty="0">
                <a:cs typeface="Arial" panose="020B0604020202020204" pitchFamily="34" charset="0"/>
              </a:rPr>
              <a:t>did not </a:t>
            </a:r>
            <a:r>
              <a:rPr lang="en-US" sz="3400" dirty="0">
                <a:cs typeface="Arial" panose="020B0604020202020204" pitchFamily="34" charset="0"/>
              </a:rPr>
              <a:t>list the home state </a:t>
            </a:r>
          </a:p>
          <a:p>
            <a:pPr>
              <a:lnSpc>
                <a:spcPct val="150000"/>
              </a:lnSpc>
            </a:pPr>
            <a:endParaRPr lang="en-US" sz="3400" dirty="0">
              <a:cs typeface="Arial" panose="020B0604020202020204" pitchFamily="34" charset="0"/>
            </a:endParaRPr>
          </a:p>
          <a:p>
            <a:pPr>
              <a:lnSpc>
                <a:spcPct val="150000"/>
              </a:lnSpc>
            </a:pPr>
            <a:r>
              <a:rPr lang="en-US" sz="3400" dirty="0">
                <a:cs typeface="Arial" panose="020B0604020202020204" pitchFamily="34" charset="0"/>
              </a:rPr>
              <a:t>A few years later there is a quitclaim deed from the LLC to a new owner.  The property was then sold to the current owner. </a:t>
            </a:r>
          </a:p>
          <a:p>
            <a:pPr>
              <a:lnSpc>
                <a:spcPct val="150000"/>
              </a:lnSpc>
            </a:pPr>
            <a:endParaRPr lang="en-US" sz="3400" dirty="0">
              <a:cs typeface="Arial" panose="020B0604020202020204" pitchFamily="34" charset="0"/>
            </a:endParaRPr>
          </a:p>
          <a:p>
            <a:pPr>
              <a:lnSpc>
                <a:spcPct val="150000"/>
              </a:lnSpc>
            </a:pPr>
            <a:r>
              <a:rPr lang="en-US" sz="3400" dirty="0">
                <a:cs typeface="Arial" panose="020B0604020202020204" pitchFamily="34" charset="0"/>
              </a:rPr>
              <a:t>During the title exam we noticed that the LLC was not an active LLC with the GA SOS until years after they purchased the property.</a:t>
            </a:r>
          </a:p>
          <a:p>
            <a:pPr>
              <a:lnSpc>
                <a:spcPct val="150000"/>
              </a:lnSpc>
            </a:pPr>
            <a:endParaRPr lang="en-US" sz="3400" dirty="0">
              <a:cs typeface="Arial" panose="020B0604020202020204" pitchFamily="34" charset="0"/>
            </a:endParaRPr>
          </a:p>
          <a:p>
            <a:pPr>
              <a:lnSpc>
                <a:spcPct val="150000"/>
              </a:lnSpc>
            </a:pPr>
            <a:r>
              <a:rPr lang="en-US" sz="3400" dirty="0">
                <a:cs typeface="Arial" panose="020B0604020202020204" pitchFamily="34" charset="0"/>
              </a:rPr>
              <a:t>A Georgia LLC was created with the exact same name as the Arkansas LLC.  The Georgia LLC then “sold” the property owned by the Arkansas LLC.  </a:t>
            </a:r>
          </a:p>
          <a:p>
            <a:pPr>
              <a:lnSpc>
                <a:spcPct val="150000"/>
              </a:lnSpc>
            </a:pPr>
            <a:endParaRPr lang="en-US" sz="3400" dirty="0">
              <a:cs typeface="Arial" panose="020B0604020202020204" pitchFamily="34" charset="0"/>
            </a:endParaRPr>
          </a:p>
          <a:p>
            <a:pPr>
              <a:lnSpc>
                <a:spcPct val="150000"/>
              </a:lnSpc>
            </a:pPr>
            <a:r>
              <a:rPr lang="en-US" sz="3400" dirty="0">
                <a:cs typeface="Arial" panose="020B0604020202020204" pitchFamily="34" charset="0"/>
              </a:rPr>
              <a:t>The Arkansas LLC still owned the property and current owner did not have title to convey.  Owner had to file a title claim.  </a:t>
            </a:r>
          </a:p>
          <a:p>
            <a:endParaRPr lang="en-US" dirty="0"/>
          </a:p>
        </p:txBody>
      </p:sp>
      <p:sp>
        <p:nvSpPr>
          <p:cNvPr id="4" name="Title 3">
            <a:extLst>
              <a:ext uri="{FF2B5EF4-FFF2-40B4-BE49-F238E27FC236}">
                <a16:creationId xmlns:a16="http://schemas.microsoft.com/office/drawing/2014/main" id="{C63E0959-D2A1-39AF-106E-3E34DDD78F89}"/>
              </a:ext>
            </a:extLst>
          </p:cNvPr>
          <p:cNvSpPr>
            <a:spLocks noGrp="1"/>
          </p:cNvSpPr>
          <p:nvPr>
            <p:ph type="title"/>
          </p:nvPr>
        </p:nvSpPr>
        <p:spPr/>
        <p:txBody>
          <a:bodyPr/>
          <a:lstStyle/>
          <a:p>
            <a:r>
              <a:rPr lang="en-US" dirty="0"/>
              <a:t>Fraud in the Chain</a:t>
            </a:r>
          </a:p>
        </p:txBody>
      </p:sp>
    </p:spTree>
    <p:extLst>
      <p:ext uri="{BB962C8B-B14F-4D97-AF65-F5344CB8AC3E}">
        <p14:creationId xmlns:p14="http://schemas.microsoft.com/office/powerpoint/2010/main" val="208459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3E0959-D2A1-39AF-106E-3E34DDD78F89}"/>
              </a:ext>
            </a:extLst>
          </p:cNvPr>
          <p:cNvSpPr>
            <a:spLocks noGrp="1"/>
          </p:cNvSpPr>
          <p:nvPr>
            <p:ph type="title"/>
          </p:nvPr>
        </p:nvSpPr>
        <p:spPr/>
        <p:txBody>
          <a:bodyPr/>
          <a:lstStyle/>
          <a:p>
            <a:r>
              <a:rPr lang="en-US" dirty="0"/>
              <a:t>Lessons: </a:t>
            </a:r>
          </a:p>
        </p:txBody>
      </p:sp>
      <p:sp>
        <p:nvSpPr>
          <p:cNvPr id="6" name="Text Placeholder 5">
            <a:extLst>
              <a:ext uri="{FF2B5EF4-FFF2-40B4-BE49-F238E27FC236}">
                <a16:creationId xmlns:a16="http://schemas.microsoft.com/office/drawing/2014/main" id="{627F0AD8-8C91-F95D-142A-868187D5B5DB}"/>
              </a:ext>
            </a:extLst>
          </p:cNvPr>
          <p:cNvSpPr>
            <a:spLocks noGrp="1"/>
          </p:cNvSpPr>
          <p:nvPr>
            <p:ph type="body" sz="quarter" idx="10"/>
          </p:nvPr>
        </p:nvSpPr>
        <p:spPr/>
        <p:txBody>
          <a:bodyPr>
            <a:normAutofit lnSpcReduction="10000"/>
          </a:bodyPr>
          <a:lstStyle/>
          <a:p>
            <a:pPr marL="342900" indent="-342900">
              <a:buAutoNum type="arabicParenR"/>
            </a:pPr>
            <a:r>
              <a:rPr lang="en-US" dirty="0">
                <a:solidFill>
                  <a:srgbClr val="243746"/>
                </a:solidFill>
              </a:rPr>
              <a:t>A company must be registered with the Secretary of State at the time the company takes title to the property; </a:t>
            </a:r>
          </a:p>
          <a:p>
            <a:pPr marL="342900" indent="-342900">
              <a:buAutoNum type="arabicParenR"/>
            </a:pPr>
            <a:endParaRPr lang="en-US" dirty="0">
              <a:solidFill>
                <a:srgbClr val="243746"/>
              </a:solidFill>
            </a:endParaRPr>
          </a:p>
          <a:p>
            <a:pPr marL="342900" indent="-342900">
              <a:buAutoNum type="arabicParenR"/>
            </a:pPr>
            <a:r>
              <a:rPr lang="en-US" dirty="0">
                <a:solidFill>
                  <a:srgbClr val="243746"/>
                </a:solidFill>
              </a:rPr>
              <a:t>Check a company’s status, their date of organization, etc. on the Secretary of State’s website: https://ecorp.sos.ga.gov/BusinessSearch; and </a:t>
            </a:r>
          </a:p>
          <a:p>
            <a:pPr marL="342900" indent="-342900">
              <a:buAutoNum type="arabicParenR"/>
            </a:pPr>
            <a:endParaRPr lang="en-US" dirty="0">
              <a:solidFill>
                <a:srgbClr val="243746"/>
              </a:solidFill>
            </a:endParaRPr>
          </a:p>
          <a:p>
            <a:pPr marL="342900" indent="-342900">
              <a:buAutoNum type="arabicParenR"/>
            </a:pPr>
            <a:r>
              <a:rPr lang="en-US" dirty="0">
                <a:solidFill>
                  <a:srgbClr val="243746"/>
                </a:solidFill>
              </a:rPr>
              <a:t>List the state of incorporation in the vesting language on the deed</a:t>
            </a:r>
          </a:p>
          <a:p>
            <a:pPr marL="342900" indent="-342900">
              <a:buAutoNum type="arabicParenR"/>
            </a:pPr>
            <a:r>
              <a:rPr lang="en-US" dirty="0">
                <a:solidFill>
                  <a:schemeClr val="bg1"/>
                </a:solidFill>
              </a:rPr>
              <a:t>language on the deed</a:t>
            </a:r>
          </a:p>
          <a:p>
            <a:endParaRPr lang="en-US" dirty="0"/>
          </a:p>
        </p:txBody>
      </p:sp>
    </p:spTree>
    <p:extLst>
      <p:ext uri="{BB962C8B-B14F-4D97-AF65-F5344CB8AC3E}">
        <p14:creationId xmlns:p14="http://schemas.microsoft.com/office/powerpoint/2010/main" val="348044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0C89-2EF5-668B-0B46-E928EB5E8186}"/>
              </a:ext>
            </a:extLst>
          </p:cNvPr>
          <p:cNvSpPr>
            <a:spLocks noGrp="1"/>
          </p:cNvSpPr>
          <p:nvPr>
            <p:ph type="title"/>
          </p:nvPr>
        </p:nvSpPr>
        <p:spPr/>
        <p:txBody>
          <a:bodyPr/>
          <a:lstStyle/>
          <a:p>
            <a:r>
              <a:rPr lang="en-US" dirty="0"/>
              <a:t>Estate Heirs </a:t>
            </a:r>
          </a:p>
        </p:txBody>
      </p:sp>
      <p:sp>
        <p:nvSpPr>
          <p:cNvPr id="3" name="Content Placeholder 2">
            <a:extLst>
              <a:ext uri="{FF2B5EF4-FFF2-40B4-BE49-F238E27FC236}">
                <a16:creationId xmlns:a16="http://schemas.microsoft.com/office/drawing/2014/main" id="{380808F7-67EA-E21F-EF60-39B6F7979001}"/>
              </a:ext>
            </a:extLst>
          </p:cNvPr>
          <p:cNvSpPr>
            <a:spLocks noGrp="1"/>
          </p:cNvSpPr>
          <p:nvPr>
            <p:ph idx="1"/>
          </p:nvPr>
        </p:nvSpPr>
        <p:spPr>
          <a:xfrm>
            <a:off x="433059" y="1422402"/>
            <a:ext cx="11325884" cy="4978398"/>
          </a:xfrm>
        </p:spPr>
        <p:txBody>
          <a:bodyPr>
            <a:normAutofit fontScale="55000" lnSpcReduction="20000"/>
          </a:bodyPr>
          <a:lstStyle/>
          <a:p>
            <a:pPr lvl="0"/>
            <a:r>
              <a:rPr lang="en-US" sz="2100" dirty="0"/>
              <a:t>Property was unimproved land purchased by Dad in 1981.  Dad passed away in the early 2000’s. </a:t>
            </a:r>
          </a:p>
          <a:p>
            <a:pPr lvl="0"/>
            <a:endParaRPr lang="en-US" sz="2100" dirty="0"/>
          </a:p>
          <a:p>
            <a:pPr lvl="0"/>
            <a:r>
              <a:rPr lang="en-US" sz="2100" dirty="0"/>
              <a:t>Mom was named executrix of Dad’s estate.  Mom passed away around 2008.</a:t>
            </a:r>
          </a:p>
          <a:p>
            <a:pPr lvl="0"/>
            <a:endParaRPr lang="en-US" sz="2100" dirty="0"/>
          </a:p>
          <a:p>
            <a:pPr lvl="0"/>
            <a:r>
              <a:rPr lang="en-US" sz="2100" dirty="0"/>
              <a:t>In 2018, Mom as executor of Dad’s estate signed a deed selling the property for $15,500 to an individual </a:t>
            </a:r>
          </a:p>
          <a:p>
            <a:pPr lvl="1"/>
            <a:r>
              <a:rPr lang="en-US" sz="1900" dirty="0"/>
              <a:t>this was the forgery – obviously, she didn’t sign BECAUSE SHE WAS DEAD!</a:t>
            </a:r>
          </a:p>
          <a:p>
            <a:pPr lvl="1"/>
            <a:endParaRPr lang="en-US" sz="1900" dirty="0"/>
          </a:p>
          <a:p>
            <a:pPr lvl="0"/>
            <a:r>
              <a:rPr lang="en-US" sz="2100" dirty="0"/>
              <a:t>That individual then transferred title into his LLC and his LLC sold the property to a builder for $70,000.</a:t>
            </a:r>
          </a:p>
          <a:p>
            <a:pPr lvl="0"/>
            <a:endParaRPr lang="en-US" sz="2100" dirty="0"/>
          </a:p>
          <a:p>
            <a:pPr lvl="0"/>
            <a:r>
              <a:rPr lang="en-US" sz="2100" dirty="0"/>
              <a:t>Builder constructed a $500,000 home on the property and in 2021 contracted with a Buyer to sell the property for $573,500.</a:t>
            </a:r>
          </a:p>
          <a:p>
            <a:pPr lvl="0"/>
            <a:endParaRPr lang="en-US" sz="2100" dirty="0"/>
          </a:p>
          <a:p>
            <a:pPr lvl="0"/>
            <a:r>
              <a:rPr lang="en-US" sz="2100" dirty="0"/>
              <a:t>We discovered the forgery in our title exam. Builder filed a claim with title insurance.  </a:t>
            </a:r>
          </a:p>
          <a:p>
            <a:pPr lvl="0"/>
            <a:endParaRPr lang="en-US" sz="2100" dirty="0"/>
          </a:p>
          <a:p>
            <a:pPr lvl="0">
              <a:lnSpc>
                <a:spcPct val="170000"/>
              </a:lnSpc>
            </a:pPr>
            <a:r>
              <a:rPr lang="en-US" sz="2100" dirty="0"/>
              <a:t>The administrator of Dad’s estate claimed that they should be paid the value of the property with the improvements. Title insurance negotiated a $90K payout with the administrator. Builder’s policy was only $70K and it was a standard policy.  Builder had to bring an additional $20K to the deal.</a:t>
            </a:r>
          </a:p>
          <a:p>
            <a:pPr lvl="0"/>
            <a:endParaRPr lang="en-US" sz="2100" dirty="0"/>
          </a:p>
          <a:p>
            <a:pPr lvl="0">
              <a:lnSpc>
                <a:spcPct val="170000"/>
              </a:lnSpc>
            </a:pPr>
            <a:r>
              <a:rPr lang="en-US" sz="2100" dirty="0"/>
              <a:t>Part of settlement was for the estate and heirs to sign quitclaim deeds. The estate signed their deed but the heirs held out signing.  They only agreed to sign deeds if they did not have to make any payments to administrator for his time, so buyer ended up paying administrator’s fees to allow transaction to move forward. </a:t>
            </a:r>
          </a:p>
          <a:p>
            <a:endParaRPr lang="en-US" dirty="0"/>
          </a:p>
        </p:txBody>
      </p:sp>
    </p:spTree>
    <p:extLst>
      <p:ext uri="{BB962C8B-B14F-4D97-AF65-F5344CB8AC3E}">
        <p14:creationId xmlns:p14="http://schemas.microsoft.com/office/powerpoint/2010/main" val="27832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9437CA-4A23-9BBF-8E51-E562B7920C2F}"/>
              </a:ext>
            </a:extLst>
          </p:cNvPr>
          <p:cNvSpPr>
            <a:spLocks noGrp="1"/>
          </p:cNvSpPr>
          <p:nvPr>
            <p:ph idx="1"/>
          </p:nvPr>
        </p:nvSpPr>
        <p:spPr>
          <a:xfrm>
            <a:off x="1143930" y="1518082"/>
            <a:ext cx="7437863" cy="4998128"/>
          </a:xfrm>
        </p:spPr>
        <p:txBody>
          <a:bodyPr>
            <a:normAutofit lnSpcReduction="10000"/>
          </a:bodyPr>
          <a:lstStyle/>
          <a:p>
            <a:pPr marL="342900" indent="-342900">
              <a:buAutoNum type="arabicParenR"/>
            </a:pPr>
            <a:r>
              <a:rPr lang="en-US" dirty="0">
                <a:solidFill>
                  <a:srgbClr val="243746"/>
                </a:solidFill>
              </a:rPr>
              <a:t>Title Insurance is important! </a:t>
            </a:r>
          </a:p>
          <a:p>
            <a:pPr marL="342900" indent="-342900">
              <a:buAutoNum type="arabicParenR"/>
            </a:pPr>
            <a:endParaRPr lang="en-US" dirty="0">
              <a:solidFill>
                <a:srgbClr val="243746"/>
              </a:solidFill>
            </a:endParaRPr>
          </a:p>
          <a:p>
            <a:pPr marL="342900" indent="-342900">
              <a:buAutoNum type="arabicParenR"/>
            </a:pPr>
            <a:r>
              <a:rPr lang="en-US" dirty="0">
                <a:solidFill>
                  <a:srgbClr val="243746"/>
                </a:solidFill>
              </a:rPr>
              <a:t>Without title insurance the builder would have to negotiate with the heirs himself and pay the entire settlement out of pocket. </a:t>
            </a:r>
          </a:p>
          <a:p>
            <a:pPr marL="342900" indent="-342900">
              <a:buAutoNum type="arabicParenR"/>
            </a:pPr>
            <a:endParaRPr lang="en-US" dirty="0">
              <a:solidFill>
                <a:srgbClr val="243746"/>
              </a:solidFill>
            </a:endParaRPr>
          </a:p>
          <a:p>
            <a:pPr marL="342900" indent="-342900">
              <a:buAutoNum type="arabicParenR"/>
            </a:pPr>
            <a:r>
              <a:rPr lang="en-US" dirty="0">
                <a:solidFill>
                  <a:srgbClr val="243746"/>
                </a:solidFill>
              </a:rPr>
              <a:t>We cannot issue an enhanced title insurance policy on raw land. The GAR contract directs us to issue an enhanced policy, when available. However in this case the builder could only get a standard policy. </a:t>
            </a:r>
          </a:p>
          <a:p>
            <a:pPr marL="342900" indent="-342900">
              <a:buAutoNum type="arabicParenR"/>
            </a:pPr>
            <a:endParaRPr lang="en-US" dirty="0">
              <a:solidFill>
                <a:srgbClr val="243746"/>
              </a:solidFill>
            </a:endParaRPr>
          </a:p>
          <a:p>
            <a:pPr marL="342900" indent="-342900">
              <a:buFont typeface="Arial" panose="020B0604020202020204" pitchFamily="34" charset="0"/>
              <a:buAutoNum type="arabicParenR"/>
            </a:pPr>
            <a:r>
              <a:rPr lang="en-US" dirty="0">
                <a:solidFill>
                  <a:srgbClr val="243746"/>
                </a:solidFill>
              </a:rPr>
              <a:t>An enhanced policy grows 10% in value every year for the first 5 years.  It ends up being worth 150% of its face value! </a:t>
            </a:r>
          </a:p>
          <a:p>
            <a:pPr marL="342900" indent="-342900">
              <a:buFont typeface="Arial" panose="020B0604020202020204" pitchFamily="34" charset="0"/>
              <a:buAutoNum type="arabicParenR"/>
            </a:pPr>
            <a:endParaRPr lang="en-US" dirty="0">
              <a:solidFill>
                <a:srgbClr val="243746"/>
              </a:solidFill>
            </a:endParaRPr>
          </a:p>
          <a:p>
            <a:pPr marL="342900" indent="-342900">
              <a:buAutoNum type="arabicParenR"/>
            </a:pPr>
            <a:r>
              <a:rPr lang="en-US" dirty="0">
                <a:solidFill>
                  <a:srgbClr val="243746"/>
                </a:solidFill>
              </a:rPr>
              <a:t>If you are purchasing raw land with plans to build let us know so we can add a future improvements clause to your standard OTP. </a:t>
            </a:r>
          </a:p>
          <a:p>
            <a:endParaRPr lang="en-US" dirty="0"/>
          </a:p>
        </p:txBody>
      </p:sp>
      <p:sp>
        <p:nvSpPr>
          <p:cNvPr id="3" name="Title 2">
            <a:extLst>
              <a:ext uri="{FF2B5EF4-FFF2-40B4-BE49-F238E27FC236}">
                <a16:creationId xmlns:a16="http://schemas.microsoft.com/office/drawing/2014/main" id="{DBD1E214-8593-337B-6E59-7C8028DA5650}"/>
              </a:ext>
            </a:extLst>
          </p:cNvPr>
          <p:cNvSpPr>
            <a:spLocks noGrp="1"/>
          </p:cNvSpPr>
          <p:nvPr>
            <p:ph type="title"/>
          </p:nvPr>
        </p:nvSpPr>
        <p:spPr>
          <a:xfrm>
            <a:off x="1143930" y="577048"/>
            <a:ext cx="7437864" cy="775097"/>
          </a:xfrm>
        </p:spPr>
        <p:txBody>
          <a:bodyPr/>
          <a:lstStyle/>
          <a:p>
            <a:r>
              <a:rPr lang="en-US" dirty="0"/>
              <a:t>Lessons 	</a:t>
            </a:r>
          </a:p>
        </p:txBody>
      </p:sp>
    </p:spTree>
    <p:extLst>
      <p:ext uri="{BB962C8B-B14F-4D97-AF65-F5344CB8AC3E}">
        <p14:creationId xmlns:p14="http://schemas.microsoft.com/office/powerpoint/2010/main" val="281567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0C89-2EF5-668B-0B46-E928EB5E8186}"/>
              </a:ext>
            </a:extLst>
          </p:cNvPr>
          <p:cNvSpPr>
            <a:spLocks noGrp="1"/>
          </p:cNvSpPr>
          <p:nvPr>
            <p:ph type="title"/>
          </p:nvPr>
        </p:nvSpPr>
        <p:spPr/>
        <p:txBody>
          <a:bodyPr/>
          <a:lstStyle/>
          <a:p>
            <a:r>
              <a:rPr lang="en-US" dirty="0"/>
              <a:t>Neighbor’s House on the Property </a:t>
            </a:r>
          </a:p>
        </p:txBody>
      </p:sp>
      <p:sp>
        <p:nvSpPr>
          <p:cNvPr id="3" name="Content Placeholder 2">
            <a:extLst>
              <a:ext uri="{FF2B5EF4-FFF2-40B4-BE49-F238E27FC236}">
                <a16:creationId xmlns:a16="http://schemas.microsoft.com/office/drawing/2014/main" id="{380808F7-67EA-E21F-EF60-39B6F7979001}"/>
              </a:ext>
            </a:extLst>
          </p:cNvPr>
          <p:cNvSpPr>
            <a:spLocks noGrp="1"/>
          </p:cNvSpPr>
          <p:nvPr>
            <p:ph idx="1"/>
          </p:nvPr>
        </p:nvSpPr>
        <p:spPr>
          <a:xfrm>
            <a:off x="131218" y="1686895"/>
            <a:ext cx="6340603" cy="4754563"/>
          </a:xfrm>
        </p:spPr>
        <p:txBody>
          <a:bodyPr>
            <a:normAutofit fontScale="70000" lnSpcReduction="20000"/>
          </a:bodyPr>
          <a:lstStyle/>
          <a:p>
            <a:pPr>
              <a:lnSpc>
                <a:spcPct val="150000"/>
              </a:lnSpc>
            </a:pPr>
            <a:r>
              <a:rPr lang="en-US" sz="2000" dirty="0">
                <a:cs typeface="Arial" panose="020B0604020202020204" pitchFamily="34" charset="0"/>
              </a:rPr>
              <a:t>Survey showed that the neighbor’s fence was 15 feet over the property AND the neighbor’s house was 8 feet over! </a:t>
            </a:r>
          </a:p>
          <a:p>
            <a:pPr>
              <a:lnSpc>
                <a:spcPct val="150000"/>
              </a:lnSpc>
            </a:pPr>
            <a:r>
              <a:rPr lang="en-US" sz="2000" dirty="0">
                <a:cs typeface="Arial" panose="020B0604020202020204" pitchFamily="34" charset="0"/>
              </a:rPr>
              <a:t>Seller knew about the encroachment and did not disclose it or try to resolve it. </a:t>
            </a:r>
          </a:p>
          <a:p>
            <a:pPr>
              <a:lnSpc>
                <a:spcPct val="150000"/>
              </a:lnSpc>
            </a:pPr>
            <a:r>
              <a:rPr lang="en-US" sz="2000" dirty="0">
                <a:cs typeface="Arial" panose="020B0604020202020204" pitchFamily="34" charset="0"/>
              </a:rPr>
              <a:t>Buyer and Seller were willing to quitclaim the encroachment area to the neighbor but the city wouldn’t approve.  </a:t>
            </a:r>
          </a:p>
          <a:p>
            <a:pPr>
              <a:lnSpc>
                <a:spcPct val="150000"/>
              </a:lnSpc>
            </a:pPr>
            <a:r>
              <a:rPr lang="en-US" sz="2000" dirty="0">
                <a:cs typeface="Arial" panose="020B0604020202020204" pitchFamily="34" charset="0"/>
              </a:rPr>
              <a:t>Neighbor wouldn’t sign an encroachment agreement.  </a:t>
            </a:r>
          </a:p>
          <a:p>
            <a:pPr>
              <a:lnSpc>
                <a:spcPct val="150000"/>
              </a:lnSpc>
            </a:pPr>
            <a:r>
              <a:rPr lang="en-US" sz="2000" dirty="0">
                <a:cs typeface="Arial" panose="020B0604020202020204" pitchFamily="34" charset="0"/>
              </a:rPr>
              <a:t>Seller and neighbor were negotiating a boundary line agreement but attorneys got involved on both sides and it was going to take months to resolve. </a:t>
            </a:r>
          </a:p>
          <a:p>
            <a:pPr>
              <a:lnSpc>
                <a:spcPct val="150000"/>
              </a:lnSpc>
            </a:pPr>
            <a:r>
              <a:rPr lang="en-US" sz="2000" dirty="0">
                <a:cs typeface="Arial" panose="020B0604020202020204" pitchFamily="34" charset="0"/>
              </a:rPr>
              <a:t>Buyer would not sign any more extensions and terminated because Seller couldn’t provide good and marketable title.  </a:t>
            </a:r>
          </a:p>
          <a:p>
            <a:pPr>
              <a:lnSpc>
                <a:spcPct val="150000"/>
              </a:lnSpc>
            </a:pPr>
            <a:r>
              <a:rPr lang="en-US" sz="2000" dirty="0">
                <a:cs typeface="Arial" panose="020B0604020202020204" pitchFamily="34" charset="0"/>
              </a:rPr>
              <a:t>Regardless of the timeline Buyer was not obligated to accept a boundary line agreement.  </a:t>
            </a:r>
          </a:p>
          <a:p>
            <a:endParaRPr lang="en-US" dirty="0"/>
          </a:p>
        </p:txBody>
      </p:sp>
      <p:pic>
        <p:nvPicPr>
          <p:cNvPr id="4" name="Picture 3" descr="Diagram&#10;&#10;Description automatically generated">
            <a:extLst>
              <a:ext uri="{FF2B5EF4-FFF2-40B4-BE49-F238E27FC236}">
                <a16:creationId xmlns:a16="http://schemas.microsoft.com/office/drawing/2014/main" id="{9D0B73F5-A9E2-EDB4-6A50-27E0B22DC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923" y="2059530"/>
            <a:ext cx="5492807" cy="3653194"/>
          </a:xfrm>
          <a:prstGeom prst="rect">
            <a:avLst/>
          </a:prstGeom>
        </p:spPr>
      </p:pic>
    </p:spTree>
    <p:extLst>
      <p:ext uri="{BB962C8B-B14F-4D97-AF65-F5344CB8AC3E}">
        <p14:creationId xmlns:p14="http://schemas.microsoft.com/office/powerpoint/2010/main" val="320307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A955F5-178A-2649-D8D8-1203702A7181}"/>
              </a:ext>
            </a:extLst>
          </p:cNvPr>
          <p:cNvSpPr>
            <a:spLocks noGrp="1"/>
          </p:cNvSpPr>
          <p:nvPr>
            <p:ph type="body" sz="half" idx="2"/>
          </p:nvPr>
        </p:nvSpPr>
        <p:spPr>
          <a:xfrm>
            <a:off x="731127" y="2516490"/>
            <a:ext cx="4037723" cy="3649636"/>
          </a:xfrm>
        </p:spPr>
        <p:txBody>
          <a:bodyPr/>
          <a:lstStyle/>
          <a:p>
            <a:pPr marL="342900" indent="-342900">
              <a:buAutoNum type="arabicParenR"/>
            </a:pPr>
            <a:r>
              <a:rPr lang="en-US" dirty="0">
                <a:solidFill>
                  <a:schemeClr val="bg1"/>
                </a:solidFill>
              </a:rPr>
              <a:t>Surveys are vital!  A visual inspection of the property alone wouldn’t reveal this encroachment.</a:t>
            </a:r>
          </a:p>
          <a:p>
            <a:pPr marL="342900" indent="-342900">
              <a:buAutoNum type="arabicParenR"/>
            </a:pPr>
            <a:r>
              <a:rPr lang="en-US" dirty="0">
                <a:solidFill>
                  <a:schemeClr val="bg1"/>
                </a:solidFill>
              </a:rPr>
              <a:t>A buyer isn’t obligated to accept an encroachment agreement, easement, etc. and has the right to terminate due to a title objection up until closing!    </a:t>
            </a:r>
          </a:p>
          <a:p>
            <a:pPr marL="342900" indent="-342900">
              <a:buAutoNum type="arabicParenR"/>
            </a:pPr>
            <a:r>
              <a:rPr lang="en-US" dirty="0"/>
              <a:t>You must have planning/zoning approval before selling off a portion of your property. </a:t>
            </a:r>
            <a:endParaRPr lang="en-US" dirty="0">
              <a:solidFill>
                <a:schemeClr val="bg1"/>
              </a:solidFill>
            </a:endParaRPr>
          </a:p>
          <a:p>
            <a:pPr marL="342900" indent="-342900">
              <a:buAutoNum type="arabicParenR"/>
            </a:pPr>
            <a:r>
              <a:rPr lang="en-US" dirty="0">
                <a:solidFill>
                  <a:schemeClr val="bg1"/>
                </a:solidFill>
              </a:rPr>
              <a:t>Disclose, disclose, disclose!</a:t>
            </a:r>
          </a:p>
          <a:p>
            <a:endParaRPr lang="en-US" dirty="0"/>
          </a:p>
        </p:txBody>
      </p:sp>
      <p:sp>
        <p:nvSpPr>
          <p:cNvPr id="4" name="Title 3">
            <a:extLst>
              <a:ext uri="{FF2B5EF4-FFF2-40B4-BE49-F238E27FC236}">
                <a16:creationId xmlns:a16="http://schemas.microsoft.com/office/drawing/2014/main" id="{86B20A3A-55DC-7F38-FEEF-3BB20909DDB7}"/>
              </a:ext>
            </a:extLst>
          </p:cNvPr>
          <p:cNvSpPr>
            <a:spLocks noGrp="1"/>
          </p:cNvSpPr>
          <p:nvPr>
            <p:ph type="title"/>
          </p:nvPr>
        </p:nvSpPr>
        <p:spPr>
          <a:xfrm>
            <a:off x="731127" y="1535837"/>
            <a:ext cx="4037723" cy="794222"/>
          </a:xfrm>
        </p:spPr>
        <p:txBody>
          <a:bodyPr/>
          <a:lstStyle/>
          <a:p>
            <a:r>
              <a:rPr lang="en-US" dirty="0"/>
              <a:t>Lessons </a:t>
            </a:r>
          </a:p>
        </p:txBody>
      </p:sp>
      <p:pic>
        <p:nvPicPr>
          <p:cNvPr id="5" name="Picture 4" descr="Diagram&#10;&#10;Description automatically generated">
            <a:extLst>
              <a:ext uri="{FF2B5EF4-FFF2-40B4-BE49-F238E27FC236}">
                <a16:creationId xmlns:a16="http://schemas.microsoft.com/office/drawing/2014/main" id="{3F55CE6F-4C24-F3CB-90BB-1C090D454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362" y="1347593"/>
            <a:ext cx="6029325" cy="4010025"/>
          </a:xfrm>
          <a:prstGeom prst="rect">
            <a:avLst/>
          </a:prstGeom>
        </p:spPr>
      </p:pic>
    </p:spTree>
    <p:extLst>
      <p:ext uri="{BB962C8B-B14F-4D97-AF65-F5344CB8AC3E}">
        <p14:creationId xmlns:p14="http://schemas.microsoft.com/office/powerpoint/2010/main" val="251733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ampbell &amp; Brannon">
      <a:dk1>
        <a:srgbClr val="212322"/>
      </a:dk1>
      <a:lt1>
        <a:sysClr val="window" lastClr="FFFFFF"/>
      </a:lt1>
      <a:dk2>
        <a:srgbClr val="243746"/>
      </a:dk2>
      <a:lt2>
        <a:srgbClr val="E7E6E6"/>
      </a:lt2>
      <a:accent1>
        <a:srgbClr val="96694C"/>
      </a:accent1>
      <a:accent2>
        <a:srgbClr val="C09473"/>
      </a:accent2>
      <a:accent3>
        <a:srgbClr val="76777A"/>
      </a:accent3>
      <a:accent4>
        <a:srgbClr val="FFC000"/>
      </a:accent4>
      <a:accent5>
        <a:srgbClr val="5B9BD5"/>
      </a:accent5>
      <a:accent6>
        <a:srgbClr val="70AD47"/>
      </a:accent6>
      <a:hlink>
        <a:srgbClr val="0563C1"/>
      </a:hlink>
      <a:folHlink>
        <a:srgbClr val="0563C1"/>
      </a:folHlink>
    </a:clrScheme>
    <a:fontScheme name="Avenir">
      <a:majorFont>
        <a:latin typeface="Avenir LT Std 65 Medium"/>
        <a:ea typeface=""/>
        <a:cs typeface=""/>
      </a:majorFont>
      <a:minorFont>
        <a:latin typeface="Avenir LT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6f6e2d-353a-4390-be61-982a59def936">
      <Terms xmlns="http://schemas.microsoft.com/office/infopath/2007/PartnerControls"/>
    </lcf76f155ced4ddcb4097134ff3c332f>
    <TaxCatchAll xmlns="0d9e4982-79fc-40c2-93f3-b3af842fd52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5774CD400C6246ABC8AC73505114A3" ma:contentTypeVersion="12" ma:contentTypeDescription="Create a new document." ma:contentTypeScope="" ma:versionID="25f637d16d9f2b030c5ce158c12455ca">
  <xsd:schema xmlns:xsd="http://www.w3.org/2001/XMLSchema" xmlns:xs="http://www.w3.org/2001/XMLSchema" xmlns:p="http://schemas.microsoft.com/office/2006/metadata/properties" xmlns:ns2="7d6f6e2d-353a-4390-be61-982a59def936" xmlns:ns3="0d9e4982-79fc-40c2-93f3-b3af842fd52e" targetNamespace="http://schemas.microsoft.com/office/2006/metadata/properties" ma:root="true" ma:fieldsID="eb8b68ff3a631bcabece834bfc426989" ns2:_="" ns3:_="">
    <xsd:import namespace="7d6f6e2d-353a-4390-be61-982a59def936"/>
    <xsd:import namespace="0d9e4982-79fc-40c2-93f3-b3af842fd52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f6e2d-353a-4390-be61-982a59def9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292491a-4a70-4f14-9894-5c2ab8d88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9e4982-79fc-40c2-93f3-b3af842fd52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b0f4062-8f73-490a-ab97-9a5096711587}" ma:internalName="TaxCatchAll" ma:showField="CatchAllData" ma:web="0d9e4982-79fc-40c2-93f3-b3af842fd5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249F6-CE9B-4B31-A4B9-1C2F28842528}">
  <ds:schemaRefs>
    <ds:schemaRef ds:uri="http://schemas.microsoft.com/sharepoint/v3/contenttype/forms"/>
  </ds:schemaRefs>
</ds:datastoreItem>
</file>

<file path=customXml/itemProps2.xml><?xml version="1.0" encoding="utf-8"?>
<ds:datastoreItem xmlns:ds="http://schemas.openxmlformats.org/officeDocument/2006/customXml" ds:itemID="{BCC3CED2-07CD-453C-8328-BFEF5C464FDD}">
  <ds:schemaRef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0d9e4982-79fc-40c2-93f3-b3af842fd52e"/>
    <ds:schemaRef ds:uri="7d6f6e2d-353a-4390-be61-982a59def936"/>
    <ds:schemaRef ds:uri="http://www.w3.org/XML/1998/namespace"/>
  </ds:schemaRefs>
</ds:datastoreItem>
</file>

<file path=customXml/itemProps3.xml><?xml version="1.0" encoding="utf-8"?>
<ds:datastoreItem xmlns:ds="http://schemas.openxmlformats.org/officeDocument/2006/customXml" ds:itemID="{3E39F0BC-9246-40D8-A65A-364AEF668F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f6e2d-353a-4390-be61-982a59def936"/>
    <ds:schemaRef ds:uri="0d9e4982-79fc-40c2-93f3-b3af842fd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2117</TotalTime>
  <Words>3870</Words>
  <Application>Microsoft Office PowerPoint</Application>
  <PresentationFormat>Widescreen</PresentationFormat>
  <Paragraphs>297</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Gotham Medium</vt:lpstr>
      <vt:lpstr>Symbol</vt:lpstr>
      <vt:lpstr>Avenir LT 55 Roman</vt:lpstr>
      <vt:lpstr>Arial</vt:lpstr>
      <vt:lpstr>Times New Roman</vt:lpstr>
      <vt:lpstr>Gotham Light</vt:lpstr>
      <vt:lpstr>Calibri</vt:lpstr>
      <vt:lpstr>Avenir LT Std 65 Medium</vt:lpstr>
      <vt:lpstr>Office Theme</vt:lpstr>
      <vt:lpstr>War Stories: Unrealistic Timelines and Unanticipated Roadblocks</vt:lpstr>
      <vt:lpstr>Agenda </vt:lpstr>
      <vt:lpstr>Roadblocks to Closing </vt:lpstr>
      <vt:lpstr>Fraud in the Chain</vt:lpstr>
      <vt:lpstr>Lessons: </vt:lpstr>
      <vt:lpstr>Estate Heirs </vt:lpstr>
      <vt:lpstr>Lessons  </vt:lpstr>
      <vt:lpstr>Neighbor’s House on the Property </vt:lpstr>
      <vt:lpstr>Lessons </vt:lpstr>
      <vt:lpstr>Encroachments on a Survey </vt:lpstr>
      <vt:lpstr>Lessons </vt:lpstr>
      <vt:lpstr>Lien in the Gap </vt:lpstr>
      <vt:lpstr>Lost Legal Description </vt:lpstr>
      <vt:lpstr>Lost Legal Description </vt:lpstr>
      <vt:lpstr>Hiking in Afghanistan </vt:lpstr>
      <vt:lpstr>Right to Request Repairs </vt:lpstr>
      <vt:lpstr>Right to Request Repairs </vt:lpstr>
      <vt:lpstr>The 11th Hour and Closing </vt:lpstr>
      <vt:lpstr>Mulch </vt:lpstr>
      <vt:lpstr>Association Concerns </vt:lpstr>
      <vt:lpstr>Association Concerns</vt:lpstr>
      <vt:lpstr>Deer </vt:lpstr>
      <vt:lpstr>Paternity </vt:lpstr>
      <vt:lpstr>Forbearance &amp; Divorce </vt:lpstr>
      <vt:lpstr>The “Murder File”</vt:lpstr>
      <vt:lpstr>Post-closing Claims and Repercussions from Quick Closings</vt:lpstr>
      <vt:lpstr>Property Line Crosses the Pool Deck</vt:lpstr>
      <vt:lpstr>Inspection Concerns </vt:lpstr>
      <vt:lpstr>Unpermitted Work </vt:lpstr>
      <vt:lpstr>Broken Microwave</vt:lpstr>
      <vt:lpstr>Occupancy “Rules”</vt:lpstr>
      <vt:lpstr>Occupancy “Rules” Continued</vt:lpstr>
      <vt:lpstr>Buyer’s Remorse </vt:lpstr>
      <vt:lpstr>Questions?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Sheli Cordero</dc:creator>
  <cp:keywords/>
  <dc:description/>
  <cp:lastModifiedBy>Madison</cp:lastModifiedBy>
  <cp:revision>37</cp:revision>
  <dcterms:created xsi:type="dcterms:W3CDTF">2023-03-05T14:52:53Z</dcterms:created>
  <dcterms:modified xsi:type="dcterms:W3CDTF">2026-02-06T19:47:20Z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0x010100C05774CD400C6246ABC8AC73505114A3</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{"FileActivityType":"9","FileActivityTimeStamp":"2023-04-26T20:58:07.110Z","FileActivityUsersOnPage":[{"DisplayName":"Sheli Cordero","Id":"sheli@station11consulting.com"}],"FileActivityNavigationId":null}</vt:lpwstr>
  </property>
  <property fmtid="{D5CDD505-2E9C-101B-9397-08002B2CF9AE}" pid="8" name="TriggerFlowInfo">
    <vt:lpwstr/>
  </property>
  <property fmtid="{D5CDD505-2E9C-101B-9397-08002B2CF9AE}" pid="9" name="MediaServiceImageTags">
    <vt:lpwstr/>
  </property>
</Properties>
</file>